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3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Energy — Gravitational Potential Energy. Lesson 2 of 6.</a:t>
            </a:r>
          </a:p>
          <a:p>
            <a:pPr marL="0" indent="0">
              <a:buNone/>
            </a:pPr>
            <a:r>
              <a:rPr lang="en-GB" sz="1200" dirty="0"/>
              <a:t>[Intro] Raise an object and the object-Earth system stores energy that gravity can return later.</a:t>
            </a:r>
          </a:p>
          <a:p>
            <a:pPr marL="0" indent="0">
              <a:buNone/>
            </a:pPr>
            <a:r>
              <a:rPr lang="en-GB" sz="1200" dirty="0"/>
              <a:t>[Source] https://giophysics.com/chapter-6/gravitational-potential-energy/</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Gravity's work: Wgravity = -ΔUg</a:t>
            </a:r>
          </a:p>
          <a:p>
            <a:pPr marL="0" indent="0">
              <a:buNone/>
            </a:pPr>
            <a:r>
              <a:rPr lang="en-GB" sz="1200" dirty="0"/>
              <a:t>[In plain English] When something falls, gravity's work turns stored height energy into motion — one goes down as the other goes up.</a:t>
            </a:r>
          </a:p>
          <a:p>
            <a:pPr marL="0" indent="0">
              <a:buNone/>
            </a:pPr>
            <a:r>
              <a:rPr lang="en-GB" sz="1200" dirty="0"/>
              <a:t>[Note] Gravity removes Ug when it does positive work</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Large distances: Ug = -GMm/r</a:t>
            </a:r>
          </a:p>
          <a:p>
            <a:pPr marL="0" indent="0">
              <a:buNone/>
            </a:pPr>
            <a:r>
              <a:rPr lang="en-GB" sz="1200" dirty="0"/>
              <a:t>[In plain English] Far from a planet, stored gravitational energy uses this form; it is negative because you would need to add energy to pull the objects fully apart.</a:t>
            </a:r>
          </a:p>
          <a:p>
            <a:pPr marL="0" indent="0">
              <a:buNone/>
            </a:pPr>
            <a:r>
              <a:rPr lang="en-GB" sz="1200" dirty="0"/>
              <a:t>[Note] Use zero at infinity for inverse-square gravity</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Gravitational potential energy against distance from a planet's centre: a curve that starts deep below the axis at the surface and climbs steeply, flattening towards zero without ever reaching it.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Potential energy is not stored inside the object alone. It belongs to the interacting object-Earth system and depends on a chosen reference.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How much gravitational potential energy does a 3.0 kg bag gain when lifted 2.0 m?</a:t>
            </a:r>
          </a:p>
          <a:p>
            <a:pPr marL="0" indent="0">
              <a:buNone/>
            </a:pPr>
            <a:r>
              <a:rPr lang="en-GB" sz="1200" dirty="0"/>
              <a:t>[Answer] ΔUg ≈ 59 J</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ΔUg = mgΔh = 3.0 × 9.81 × 2.0.</a:t>
            </a:r>
          </a:p>
          <a:p>
            <a:pPr marL="0" indent="0">
              <a:buNone/>
            </a:pPr>
            <a:r>
              <a:rPr lang="en-GB" sz="1200" dirty="0"/>
              <a:t>[Step 2] ΔUg ≈ 59 J.</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ΔUg ≈ 59 J</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12 kg crate is lifted vertically by 2.5 m near Earth. Find its gain in gravitational potential energy.</a:t>
            </a:r>
          </a:p>
          <a:p>
            <a:pPr marL="0" indent="0">
              <a:buNone/>
            </a:pPr>
            <a:r>
              <a:rPr lang="en-GB" sz="1200" dirty="0"/>
              <a:t>[Answer] ΔUg = +294 J</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Use ΔUg = mgΔh with g = 9.8 N/kg.</a:t>
            </a:r>
          </a:p>
          <a:p>
            <a:pPr marL="0" indent="0">
              <a:buNone/>
            </a:pPr>
            <a:r>
              <a:rPr lang="en-GB" sz="1200" dirty="0"/>
              <a:t>[Step 2] ΔUg = (12)(9.8)(2.5) J.</a:t>
            </a:r>
          </a:p>
          <a:p>
            <a:pPr marL="0" indent="0">
              <a:buNone/>
            </a:pPr>
            <a:r>
              <a:rPr lang="en-GB" sz="1200" dirty="0"/>
              <a:t>[Step 3] The positive sign means the gravitational store increased.</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ΔUg = +294 J</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2 kg book is lying on the floor. How much gravitational potential energy has it got? It has a mass, it is in the Earth's field, and g is 9.8 N/kg. Everything the formula needs looks as if it is there.</a:t>
            </a:r>
          </a:p>
          <a:p>
            <a:pPr marL="0" indent="0">
              <a:buNone/>
            </a:pPr>
            <a:r>
              <a:rPr lang="en-GB" sz="1200" dirty="0"/>
              <a:t>[Answer] The question has no answer until you say where you are measuring from. Measured from that floor, zero. Measured from the pavement three storeys below, about 240 J. Measured from the centre of the Earth, something enormous and negative. Only changes in Ug do anything, so the zero is yours to put wherever makes the arithmetic shortest — and the energy was never in the book alone. It belongs to the book and the Earth together.</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Using Ug = −GMm/r, where is a 1 kg mass's gravitational potential energy greatest?</a:t>
            </a:r>
          </a:p>
          <a:p>
            <a:pPr marL="0" indent="0">
              <a:buNone/>
            </a:pPr>
            <a:r>
              <a:rPr lang="en-GB" sz="1200" dirty="0"/>
              <a:t>[Options] A At the planet's surface, where gravity is strongest   B Infinitely far away, where it is zero   C Halfway out, where the curve is steepest</a:t>
            </a:r>
          </a:p>
          <a:p>
            <a:pPr marL="0" indent="0">
              <a:buNone/>
            </a:pPr>
            <a:r>
              <a:rPr lang="en-GB" sz="1200" dirty="0"/>
              <a:t>[Figure] Gravitational potential energy against distance from a planet's centre: a curve that starts deep below the axis at the surface and climbs steeply, flattening towards zero without ever reaching it.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Infinitely far away, where it is zero. Follow the curve rather than the words. Every value on it is negative, and negative numbers get larger by getting closer to zero — so the highest point on the graph is the flat end on the right, where r → ∞ and Ug → 0. The deepest point is at the surface, which is where the store is emptiest and where you have to add the most energy to escape. Choosing zero at infinity is what makes every bound orbit come out negative, and that is a feature: it is how you can tell at a glance that something cannot get away.</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Two routes lift the same box to the same shelf. One route is longer. Ignoring friction, which gives the larger ΔUg?</a:t>
            </a:r>
          </a:p>
          <a:p>
            <a:pPr marL="0" indent="0">
              <a:buNone/>
            </a:pPr>
            <a:r>
              <a:rPr lang="en-GB" sz="1200" dirty="0"/>
              <a:t>[Figure] The same box drawn twice on each side: lifted straight up on the left and pushed up a long ramp on the right, with the two height dimensions marked h and drawn the same number of units.</a:t>
            </a:r>
          </a:p>
          <a:p>
            <a:pPr marL="0" indent="0">
              <a:buNone/>
            </a:pPr>
            <a:r>
              <a:rPr lang="en-GB" sz="1200" dirty="0"/>
              <a:t>[Options] A The longer route   B The shorter route   C They are equal</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Two routes lift the same box to the same shelf. One route is longer. Ignoring friction, which gives the larger ΔUg?</a:t>
            </a:r>
          </a:p>
          <a:p>
            <a:pPr marL="0" indent="0">
              <a:buNone/>
            </a:pPr>
            <a:r>
              <a:rPr lang="en-GB" sz="1200" dirty="0"/>
              <a:t>[Option by option] A: The longer route does take more work against friction, and it feels like more effort — which is exactly why this is chosen. But the question says to ignore friction, and once it is gone the only thing ΔUg = mgΔh can respond to is the height, which both routes share.  B: A shorter route is a smaller distance, and smaller distances usually mean less of everything — except that Δh is not a distance travelled. It is a difference between two heights, and the two routes start and finish at the same two heights.  C: Correct. ΔUg = mgΔh reads the vertical height change and nothing else. A ramp trades a smaller force for a longer push and arrives at the same number, which is what a machine is.</a:t>
            </a:r>
          </a:p>
          <a:p>
            <a:pPr marL="0" indent="0">
              <a:buNone/>
            </a:pPr>
            <a:r>
              <a:rPr lang="en-GB" sz="1200" dirty="0"/>
              <a:t>[Answer] C — They are equal</a:t>
            </a:r>
          </a:p>
          <a:p>
            <a:pPr marL="0" indent="0">
              <a:buNone/>
            </a:pPr>
            <a:r>
              <a:rPr lang="en-GB" sz="1200" dirty="0"/>
              <a:t>[Why] ΔUg = mgΔh depends on vertical height change, not route length.</a:t>
            </a:r>
          </a:p>
          <a:p>
            <a:pPr marL="0" indent="0">
              <a:buNone/>
            </a:pPr>
            <a:r>
              <a:rPr lang="en-GB" sz="1200" dirty="0"/>
              <a:t>[Reveal] One click for the answer, then one for the reason.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55 kg hiker climbs 400 m of vertical height. Estimate the food energy used if muscles are 20% efficient, in kJ.</a:t>
            </a:r>
          </a:p>
          <a:p>
            <a:pPr marL="0" indent="0">
              <a:buNone/>
            </a:pPr>
            <a:r>
              <a:rPr lang="en-GB" sz="1200" dirty="0"/>
              <a:t>[Answer] ≈ 1.1 MJ (about 260 kcal)</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Useful energy = mgh = 55 × 9.81 × 400 ≈ 2.16 × 10⁵ J.</a:t>
            </a:r>
          </a:p>
          <a:p>
            <a:pPr marL="0" indent="0">
              <a:buNone/>
            </a:pPr>
            <a:r>
              <a:rPr lang="en-GB" sz="1200" dirty="0"/>
              <a:t>[Step 2] Input = useful ÷ efficiency = 2.16 × 10⁵ ÷ 0.20.</a:t>
            </a:r>
          </a:p>
          <a:p>
            <a:pPr marL="0" indent="0">
              <a:buNone/>
            </a:pPr>
            <a:r>
              <a:rPr lang="en-GB" sz="1200" dirty="0"/>
              <a:t>[Step 3] ≈ 1.1 × 10⁶ J ≈ 1100 kJ.</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1.1 MJ (about 260 kcal)</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Using Ug = −GMm/r, show that lifting 1.0 kg from Earth's surface (r = 6.4 × 10⁶ m) to 2r costs about half of mgr — not mg × r as the flat-Earth formula would guess. (GM = 4.0 × 10¹⁴ m³/s²)</a:t>
            </a:r>
          </a:p>
          <a:p>
            <a:pPr marL="0" indent="0">
              <a:buNone/>
            </a:pPr>
            <a:r>
              <a:rPr lang="en-GB" sz="1200" dirty="0"/>
              <a:t>[Answer] ΔU = GMm/2r ≈ 3.1 × 10⁷ J, half the naive mgr</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ΔU = −GMm/2r − (−GMm/r) = GMm/2r.</a:t>
            </a:r>
          </a:p>
          <a:p>
            <a:pPr marL="0" indent="0">
              <a:buNone/>
            </a:pPr>
            <a:r>
              <a:rPr lang="en-GB" sz="1200" dirty="0"/>
              <a:t>[Step 2] ΔU = 4.0 × 10¹⁴ × 1.0 / (2 × 6.4 × 10⁶) ≈ 3.1 × 10⁷ J.</a:t>
            </a:r>
          </a:p>
          <a:p>
            <a:pPr marL="0" indent="0">
              <a:buNone/>
            </a:pPr>
            <a:r>
              <a:rPr lang="en-GB" sz="1200" dirty="0"/>
              <a:t>[Step 3] mgr would give 1.0 × 9.81 × 6.4 × 10⁶ ≈ 6.3 × 10⁷ J — twice as much, because gravity weakens with altitude.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ΔU = GMm/2r ≈ 3.1 × 10⁷ J, half the naive mgr</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Gravitational potential energy is energy associated with an object's position in a gravitational field.</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https://giophysics.com/chapter-6/presentation/?lesson=gravity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Lifting a 2 kg book by 1 m near Earth increases its gravitational potential energy by about 19.6 J.</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Near a planet's surface, the change in gravitational potential energy depends on mass, field strength, and vertical height change - not on the shape of the path.</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Only changes in Ug affect motion, so choose the most convenient reference height.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ramp and a vertical lift give the same ΔUg when they reach the same final height.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Use mgΔh when g is nearly constant; use -GMm/r over planetary-scale distance changes.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Near a surface: ΔUg = mgΔh</a:t>
            </a:r>
          </a:p>
          <a:p>
            <a:pPr marL="0" indent="0">
              <a:buNone/>
            </a:pPr>
            <a:r>
              <a:rPr lang="en-GB" sz="1200" dirty="0"/>
              <a:t>[In plain English] Lifting something stores energy: weight (mass × gravity) times how high it rose.</a:t>
            </a:r>
          </a:p>
          <a:p>
            <a:pPr marL="0" indent="0">
              <a:buNone/>
            </a:pPr>
            <a:r>
              <a:rPr lang="en-GB" sz="1200" dirty="0"/>
              <a:t>[Note] Use the vertical height change</a:t>
            </a:r>
          </a:p>
          <a:p>
            <a:pPr marL="0" indent="0">
              <a:buNone/>
            </a:pPr>
            <a:r>
              <a:rPr lang="en-GB" sz="1200" dirty="0"/>
              <a:t>[Graph] Gravitational energy explorer. Near Earth, fixed mass and g make gravitational energy change directly proportional to height change.</a:t>
            </a:r>
          </a:p>
          <a:p>
            <a:pPr marL="0" indent="0">
              <a:buNone/>
            </a:pPr>
            <a:r>
              <a:rPr lang="en-GB" sz="1200" dirty="0"/>
              <a:t>[Axes] Horizontal: height change Δh. Vertical: energy change ΔUg. Values are normalised — the graph teaches the shape, not a measurement.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hyperlink" Target="https://giophysics.com/chapter-6/presentation/?lesson=gravity"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hyperlink" Target="https://giophysics.com/chapter-6/presentation/?lesson=gravity"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hyperlink" Target="https://giophysics.com/chapter-6/presentation/?lesson=gravity"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hyperlink" Target="https://giophysics.com/chapter-6/elastic-potential-energy/" TargetMode="External"/><Relationship Id="rId4" Type="http://schemas.openxmlformats.org/officeDocument/2006/relationships/hyperlink" Target="https://giophysics.com/chapter-6/gravitational-potential-energy/" TargetMode="External"/><Relationship Id="rId5" Type="http://schemas.openxmlformats.org/officeDocument/2006/relationships/hyperlink" Target="https://giophysics.com/chapter-6/presentation/?lesson=gravity" TargetMode="External"/><Relationship Id="rId6" Type="http://schemas.openxmlformats.org/officeDocument/2006/relationships/hyperlink" Target="https://giophysics.com/chapter-6/" TargetMode="External"/><Relationship Id="rId7" Type="http://schemas.openxmlformats.org/officeDocument/2006/relationships/hyperlink" Target="https://giophysics.com/downloads/6-2-gravitational-potential-energy.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hyperlink" Target="https://giophysics.com/chapter-6/presentation/?lesson=gravit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04 · Energy</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Energy stored by position</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Gravitational Potential Energy</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Raise an object and the object-Earth system stores energy that gravity can return later.</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2 of 6 in Energy</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https://giophysics.com/chapter-6/gravitational-potential-energy/</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GRAVITATIONAL POTENTIAL ENERGY</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Gravitational Potential Energy.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Gravity's work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Wgravity = -ΔUg</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Gravity removes Ug when it does positive work</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When something falls, gravity's work turns stored height energy into motion — one goes down as the other goes up.</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GRAVITATIONAL POTENTIAL ENERGY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Gravitational Potential Energy.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Large distances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Ug = -GMm/r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Use zero at infinity for inverse-square gravity</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Far from a planet, stored gravitational energy uses this form; it is negative because you would need to add energy to pull the objects fully apart.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GRAVITATIONAL POTENTIAL ENERGY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Gravitational Potential Energy.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well, drawn properly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86402" y="1854200"/>
            <a:ext cx="6219196" cy="3600450"/>
          </a:xfrm>
          <a:prstGeom prst="rect">
            <a:avLst/>
          </a:prstGeom>
          <a:solidFill>
            <a:srgbClr val="FFFFFF"/>
          </a:solidFill>
          <a:ln w="9525">
            <a:solidFill>
              <a:srgbClr val="C6C8BB"/>
            </a:solidFill>
          </a:ln>
        </p:spPr>
      </p:sp>
      <p:pic>
        <p:nvPicPr>
          <p:cNvPr id="7" name="Gravitational potential energy against distance from a planet's centre: a curve that starts deep below the axis at the surface and climbs steeply, flattening towards zero without ever reaching it." descr="Gravitational potential energy against distance from a planet's centre: a curve that starts deep below the axis at the surface and climbs steeply, flattening towards zero without ever reaching it."/>
          <p:cNvPicPr>
            <a:picLocks noChangeAspect="1"/>
          </p:cNvPicPr>
          <p:nvPr/>
        </p:nvPicPr>
        <p:blipFill>
          <a:blip r:embed="rId3"/>
          <a:stretch>
            <a:fillRect/>
          </a:stretch>
        </p:blipFill>
        <p:spPr>
          <a:xfrm>
            <a:off x="3100702" y="1968500"/>
            <a:ext cx="5990596"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Gravitational potential energy against distance from a planet's centre: a curve that starts deep below the axis at the surface and climbs steeply, flattening towards zero without ever reaching it.</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GRAVITATIONAL POTENTIAL ENERGY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Gravitational Potential Energy.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Potential energy is not stored inside the object alone. It belongs to the interacting object-Earth system and depends on a chosen reference.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GRAVITATIONAL POTENTIAL ENERGY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Gravitational Potential Energy.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How much gravitational potential energy does a 3.0 kg bag gain when lifted 2.0 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GRAVITATIONAL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Gravitational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How much gravitational potential energy does a 3.0 kg bag gain when lifted 2.0 m?</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ΔUg = mgΔh = 3.0 × 9.81 × 2.0.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ΔUg ≈ 59 J.</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GRAVITATIONAL POTENTIAL ENERGY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Gravitational Potential Energy.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ΔUg ≈ 59 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GRAVITATIONAL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Gravitational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12 kg crate is lifted vertically by 2.5 m near Earth. Find its gain in gravitational potential energy.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GRAVITATIONAL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Gravitational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12 kg crate is lifted vertically by 2.5 m near Earth. Find its gain in gravitational potential energy.</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Use ΔUg = mgΔh with g = 9.8 N/kg.</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ΔUg = (12)(9.8)(2.5) J.</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positive sign means the gravitational store increased.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GRAVITATIONAL POTENTIAL ENERGY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Gravitational Potential Energy.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ΔUg = +294 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GRAVITATIONAL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Gravitational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2 kg book is lying on the floor. How much gravitational potential energy has it got?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60130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It has a mass, it is in the Earth's field, and g is 9.8 N/kg. Everything the formula needs looks as if it is there.</a:t>
            </a:r>
          </a:p>
        </p:txBody>
      </p:sp>
      <p:sp>
        <p:nvSpPr>
          <p:cNvPr id="7" name="text"/>
          <p:cNvSpPr txBox="1"/>
          <p:nvPr/>
        </p:nvSpPr>
        <p:spPr>
          <a:xfrm>
            <a:off x="558800" y="334044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548087"/>
            <a:ext cx="11074400" cy="140335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The question has no answer until you say where you are measuring from. Measured from that floor, zero. Measured from the pavement three storeys below, about 240 J. Measured from the centre of the Earth, something enormous and negative. Only changes in Ug do anything, so the zero is yours to put wherever makes the arithmetic shortest — and the energy was never in the book alone. It belongs to the book and the Earth together.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GRAVITATIONAL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Gravitational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Using Ug = −GMm/r, where is a 1 kg mass's gravitational potential energy greatest?</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At the planet's surface, where gravity is strongest</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Infinitely far away, where it is zero</a:t>
            </a:r>
          </a:p>
        </p:txBody>
      </p:sp>
      <p:sp>
        <p:nvSpPr>
          <p:cNvPr id="9" name="text"/>
          <p:cNvSpPr txBox="1"/>
          <p:nvPr/>
        </p:nvSpPr>
        <p:spPr>
          <a:xfrm>
            <a:off x="558800" y="32308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Halfway out, where the curve is steepest</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Gravitational potential energy against distance from a planet's centre: a curve that starts deep below the axis at the surface and climbs steeply, flattening towards zero without ever reaching it." descr="Gravitational potential energy against distance from a planet's centre: a curve that starts deep below the axis at the surface and climbs steeply, flattening towards zero without ever reaching it."/>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Gravitational potential energy against distance from a planet's centre: a curve that starts deep below the axis at the surface and climbs steeply, flattening towards zero without ever reaching it.</a:t>
            </a:r>
          </a:p>
        </p:txBody>
      </p:sp>
      <p:sp>
        <p:nvSpPr>
          <p:cNvPr id="13"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GRAVITATIONAL POTENTIAL ENERGY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Gravitational Potential Energy.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Infinitely far away, where it is zero</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Follow the curve rather than the words. Every value on it is negative, and negative numbers get larger by getting closer to zero — so the highest point on the graph is the flat end on the right, where r → ∞ and Ug → 0. The deepest point is at the surface, which is where the store is emptiest and where you have to add the most energy to escape. Choosing zero at infinity is what makes every bound orbit come out negative, and that is a feature: it is how you can tell at a glance that something cannot get away.</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GRAVITATIONAL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Gravitational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30</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Two routes lift the same box to the same shelf. One route is longer. Ignoring friction, which gives the larger ΔUg?</a:t>
            </a:r>
          </a:p>
        </p:txBody>
      </p:sp>
      <p:sp>
        <p:nvSpPr>
          <p:cNvPr id="7" name="option-letter"/>
          <p:cNvSpPr txBox="1"/>
          <p:nvPr/>
        </p:nvSpPr>
        <p:spPr>
          <a:xfrm>
            <a:off x="558800" y="289941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89941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longer route</a:t>
            </a:r>
          </a:p>
        </p:txBody>
      </p:sp>
      <p:sp>
        <p:nvSpPr>
          <p:cNvPr id="9" name="option-letter"/>
          <p:cNvSpPr txBox="1"/>
          <p:nvPr/>
        </p:nvSpPr>
        <p:spPr>
          <a:xfrm>
            <a:off x="558800" y="328041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28041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shorter route</a:t>
            </a:r>
          </a:p>
        </p:txBody>
      </p:sp>
      <p:sp>
        <p:nvSpPr>
          <p:cNvPr id="11" name="option-letter"/>
          <p:cNvSpPr txBox="1"/>
          <p:nvPr/>
        </p:nvSpPr>
        <p:spPr>
          <a:xfrm>
            <a:off x="558800" y="366141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66141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They are equal</a:t>
            </a:r>
          </a:p>
        </p:txBody>
      </p:sp>
      <p:sp>
        <p:nvSpPr>
          <p:cNvPr id="13" name="panel"/>
          <p:cNvSpPr/>
          <p:nvPr/>
        </p:nvSpPr>
        <p:spPr>
          <a:xfrm>
            <a:off x="7010400" y="1854200"/>
            <a:ext cx="4622800" cy="2836872"/>
          </a:xfrm>
          <a:prstGeom prst="rect">
            <a:avLst/>
          </a:prstGeom>
          <a:solidFill>
            <a:srgbClr val="FFFFFF"/>
          </a:solidFill>
          <a:ln w="9525">
            <a:solidFill>
              <a:srgbClr val="C6C8BB"/>
            </a:solidFill>
          </a:ln>
        </p:spPr>
      </p:sp>
      <p:pic>
        <p:nvPicPr>
          <p:cNvPr id="14" name="The same box drawn twice on each side: lifted straight up on the left and pushed up a long ramp on the right, with the two height dimensions marked h and drawn the same number of units." descr="The same box drawn twice on each side: lifted straight up on the left and pushed up a long ramp on the right, with the two height dimensions marked h and drawn the same number of units."/>
          <p:cNvPicPr>
            <a:picLocks noChangeAspect="1"/>
          </p:cNvPicPr>
          <p:nvPr/>
        </p:nvPicPr>
        <p:blipFill>
          <a:blip r:embed="rId3"/>
          <a:stretch>
            <a:fillRect/>
          </a:stretch>
        </p:blipFill>
        <p:spPr>
          <a:xfrm>
            <a:off x="7124700" y="1968500"/>
            <a:ext cx="4394200" cy="2608272"/>
          </a:xfrm>
          <a:prstGeom prst="rect">
            <a:avLst/>
          </a:prstGeom>
        </p:spPr>
      </p:pic>
      <p:sp>
        <p:nvSpPr>
          <p:cNvPr id="15" name="text"/>
          <p:cNvSpPr txBox="1"/>
          <p:nvPr/>
        </p:nvSpPr>
        <p:spPr>
          <a:xfrm>
            <a:off x="7010400" y="4754572"/>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box drawn twice on each side: lifted straight up on the left and pushed up a long ramp on the right, with the two height dimensions marked h and drawn the same number of units.</a:t>
            </a:r>
          </a:p>
        </p:txBody>
      </p:sp>
      <p:sp>
        <p:nvSpPr>
          <p:cNvPr id="16" name="text"/>
          <p:cNvSpPr txBox="1"/>
          <p:nvPr/>
        </p:nvSpPr>
        <p:spPr>
          <a:xfrm>
            <a:off x="7010400" y="559785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GRAVITATIONAL POTENTIAL ENERGY</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Gravitational Potential Energy.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C  They are equal</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ΔUg = mgΔh depends on vertical height change, not route length.</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The longer route does take more work against friction, and it feels like more effort — which is exactly why this is chosen. But the question says to ignore friction, and once it is gone the only thing ΔUg = mgΔh can respond to is the height, which both routes share.</a:t>
            </a:r>
          </a:p>
        </p:txBody>
      </p:sp>
      <p:sp>
        <p:nvSpPr>
          <p:cNvPr id="11" name="text"/>
          <p:cNvSpPr txBox="1"/>
          <p:nvPr/>
        </p:nvSpPr>
        <p:spPr>
          <a:xfrm>
            <a:off x="558800" y="40919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A shorter route is a smaller distance, and smaller distances usually mean less of everything — except that Δh is not a distance travelled. It is a difference between two heights, and the two routes start and finish at the same two heights.</a:t>
            </a:r>
          </a:p>
        </p:txBody>
      </p:sp>
      <p:sp>
        <p:nvSpPr>
          <p:cNvPr id="12" name="text"/>
          <p:cNvSpPr txBox="1"/>
          <p:nvPr/>
        </p:nvSpPr>
        <p:spPr>
          <a:xfrm>
            <a:off x="558800" y="45847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C   Correct. ΔUg = mgΔh reads the vertical height change and nothing else. A ramp trades a smaller force for a longer push and arrives at the same number, which is what a machine is.</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GRAVITATIONAL POTENTIAL ENERGY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Gravitational Potential Energy.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30</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55 kg hiker climbs 400 m of vertical height. Estimate the food energy used if muscles are 20% efficient, in kJ.</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GRAVITATIONAL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Gravitational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55 kg hiker climbs 400 m of vertical height. Estimate the food energy used if muscles are 20% efficient, in kJ.</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Useful energy = mgh = 55 × 9.81 × 400 ≈ 2.16 × 10⁵ J.</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Input = useful ÷ efficiency = 2.16 × 10⁵ ÷ 0.20.</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 1.1 × 10⁶ J ≈ 1100 kJ.</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GRAVITATIONAL POTENTIAL ENERGY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Gravitational Potential Energy.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1.1 MJ (about 260 kcal)</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GRAVITATIONAL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Gravitational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Using Ug = −GMm/r, show that lifting 1.0 kg from Earth's surface (r = 6.4 × 10⁶ m) to 2r costs about half of mgr — not mg × r as the flat-Earth formula would guess. (GM = 4.0 × 10¹⁴ m³/s²)</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GRAVITATIONAL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Gravitational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Using Ug = −GMm/r, show that lifting 1.0 kg from Earth's surface (r = 6.4 × 10⁶ m) to 2r costs about half of mgr — not mg × r as the flat-Earth formula would guess. (GM = 4.0 × 10¹⁴ m³/s²)</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ΔU = −GMm/2r − (−GMm/r) = GMm/2r.</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ΔU = 4.0 × 10¹⁴ × 1.0 / (2 × 6.4 × 10⁶) ≈ 3.1 × 10⁷ J.</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mgr would give 1.0 × 9.81 × 6.4 × 10⁶ ≈ 6.3 × 10⁷ J — twice as much, because gravity weakens with altitude.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GRAVITATIONAL POTENTIAL ENERGY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Gravitational Potential Energy.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ΔU = GMm/2r ≈ 3.1 × 10⁷ J, half the naive mgr</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GRAVITATIONAL POTENTIAL ENERGY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Gravitational Potential Energy.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Gravitational potential energy is energy associated with an object's position in a gravitational field.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GRAVITATIONAL POTENTIAL ENERGY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Gravitational Potential Energy.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ENERGY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4.3 Elastic Potential Energy</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https://giophysics.com/chapter-6/elastic-potential-energy/</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https://giophysics.com/chapter-6/gravitational-potential-energy/</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https://giophysics.com/chapter-6/presentation/?lesson=gravity</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Energy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https://giophysics.com/downloads/6-2-gravitational-potential-energy.pdf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GRAVITATIONAL POTENTIAL ENERGY</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Gravitational Potential Energy.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Lifting a 2 kg book by 1 m near Earth increases its gravitational potential energy by about 19.6 J.</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GRAVITATIONAL POTENTIAL ENERGY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Gravitational Potential Energy.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Energy stored by position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Near a planet's surface, the change in gravitational potential energy depends on mass, field strength, and vertical height change - not on the shape of the path.</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GRAVITATIONAL POTENTIAL ENERGY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Gravitational Potential Energy.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Choose a zero</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Only changes in Ug affect motion, so choose the most convenient reference height.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GRAVITATIONAL POTENTIAL ENERGY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Gravitational Potential Energy.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Height, not path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ramp and a vertical lift give the same ΔUg when they reach the same final height.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GRAVITATIONAL POTENTIAL ENERGY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Gravitational Potential Energy.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Know the model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Use mgΔh when g is nearly constant; use -GMm/r over planetary-scale distance changes.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GRAVITATIONAL POTENTIAL ENERGY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Gravitational Potential Energy.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Near a surface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53848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ΔUg = mgΔh</a:t>
            </a:r>
          </a:p>
        </p:txBody>
      </p:sp>
      <p:sp>
        <p:nvSpPr>
          <p:cNvPr id="7" name="text"/>
          <p:cNvSpPr txBox="1"/>
          <p:nvPr/>
        </p:nvSpPr>
        <p:spPr>
          <a:xfrm>
            <a:off x="558800" y="2626360"/>
            <a:ext cx="53848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Use the vertical height change</a:t>
            </a:r>
          </a:p>
        </p:txBody>
      </p:sp>
      <p:sp>
        <p:nvSpPr>
          <p:cNvPr id="8" name="text"/>
          <p:cNvSpPr txBox="1"/>
          <p:nvPr/>
        </p:nvSpPr>
        <p:spPr>
          <a:xfrm>
            <a:off x="558800" y="2985135"/>
            <a:ext cx="5384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53848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Lifting something stores energy: weight (mass × gravity) times how high it rose.</a:t>
            </a:r>
          </a:p>
        </p:txBody>
      </p:sp>
      <p:sp>
        <p:nvSpPr>
          <p:cNvPr id="10" name="panel"/>
          <p:cNvSpPr/>
          <p:nvPr/>
        </p:nvSpPr>
        <p:spPr>
          <a:xfrm>
            <a:off x="6248400" y="1854200"/>
            <a:ext cx="5384800" cy="3359150"/>
          </a:xfrm>
          <a:prstGeom prst="rect">
            <a:avLst/>
          </a:prstGeom>
          <a:solidFill>
            <a:srgbClr val="FFFFFF"/>
          </a:solidFill>
          <a:ln w="9525">
            <a:solidFill>
              <a:srgbClr val="C6C8BB"/>
            </a:solidFill>
          </a:ln>
        </p:spPr>
      </p:sp>
      <p:pic>
        <p:nvPicPr>
          <p:cNvPr id="11" name="Gravitational energy explorer: Near Earth, fixed mass and g make gravitational energy change directly proportional to height change." descr="Gravitational energy explorer: Near Earth, fixed mass and g make gravitational energy change directly proportional to height change."/>
          <p:cNvPicPr>
            <a:picLocks noChangeAspect="1"/>
          </p:cNvPicPr>
          <p:nvPr/>
        </p:nvPicPr>
        <p:blipFill>
          <a:blip r:embed="rId3"/>
          <a:stretch>
            <a:fillRect/>
          </a:stretch>
        </p:blipFill>
        <p:spPr>
          <a:xfrm>
            <a:off x="6362700" y="1968500"/>
            <a:ext cx="5156200" cy="3130550"/>
          </a:xfrm>
          <a:prstGeom prst="rect">
            <a:avLst/>
          </a:prstGeom>
        </p:spPr>
      </p:pic>
      <p:sp>
        <p:nvSpPr>
          <p:cNvPr id="12" name="text"/>
          <p:cNvSpPr txBox="1"/>
          <p:nvPr/>
        </p:nvSpPr>
        <p:spPr>
          <a:xfrm>
            <a:off x="6248400" y="5276850"/>
            <a:ext cx="53848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Gravitational energy explorer</a:t>
            </a:r>
          </a:p>
        </p:txBody>
      </p:sp>
      <p:sp>
        <p:nvSpPr>
          <p:cNvPr id="13" name="text"/>
          <p:cNvSpPr txBox="1"/>
          <p:nvPr/>
        </p:nvSpPr>
        <p:spPr>
          <a:xfrm>
            <a:off x="6248400" y="5525770"/>
            <a:ext cx="5384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Move this graph on the live version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GRAVITATIONAL POTENTIAL ENERGY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Gravitational Potential Energy.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30</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30</Slides>
  <Notes>30</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Energy — Gravitational Potential Energy</dc:title>
  <dc:subject>Energy</dc:subject>
  <dc:creator>GioPhysics</dc:creator>
  <cp:keywords>lesson, Energy, chapter-6,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