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notesMaster" Target="notesMasters/notesMaster1.xml"/><Relationship Id="rId37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2571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Notes Placeholder"/>
          <p:cNvSpPr>
            <a:spLocks noGrp="1"/>
          </p:cNvSpPr>
          <p:nvPr>
            <p:ph type="body" sz="quarter" idx="3"/>
          </p:nvPr>
        </p:nvSpPr>
        <p:spPr>
          <a:xfrm>
            <a:off x="685800" y="34290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[Lesson] Energy — Kinetic Energy. Lesson 1 of 6.</a:t>
            </a:r>
          </a:p>
          <a:p>
            <a:pPr marL="0" indent="0">
              <a:buNone/>
            </a:pPr>
            <a:r>
              <a:rPr lang="en-GB" sz="1200" dirty="0"/>
              <a:t>[Intro] A moving object can transfer energy by doing work. Mass matters, but speed matters twice.</a:t>
            </a:r>
          </a:p>
          <a:p>
            <a:pPr marL="0" indent="0">
              <a:buNone/>
            </a:pPr>
            <a:r>
              <a:rPr lang="en-GB" sz="1200" dirty="0"/>
              <a:t>[Source] https://giophysics.com/chapter-6/kinetic-energy/</a:t>
            </a:r>
          </a:p>
          <a:p>
            <a:pPr marL="0" indent="0">
              <a:buNone/>
            </a:pPr>
            <a:r>
              <a:rPr lang="en-GB" sz="1200" dirty="0"/>
              <a:t>[Disclaimer] Built by GioPhysics from the lesson's own page. Every word on these slides is the lesson's; nothing here is re-authored. Teaching material, not an awarding body's document.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Energy does not stay put. It is transferred between stores along four pathways: mechanical work done by a force, electrical work done by a current, heating, and waves such as light and sound. A full answer names three things — the store that emptied, the pathway it travelled by, and the store that filled.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Motion store: K = 1/2 mv²</a:t>
            </a:r>
          </a:p>
          <a:p>
            <a:pPr marL="0" indent="0">
              <a:buNone/>
            </a:pPr>
            <a:r>
              <a:rPr lang="en-GB" sz="1200" dirty="0"/>
              <a:t>[In plain English] Energy of motion: it grows with mass, and with the square of speed — twice as fast means four times the energy.</a:t>
            </a:r>
          </a:p>
          <a:p>
            <a:pPr marL="0" indent="0">
              <a:buNone/>
            </a:pPr>
            <a:r>
              <a:rPr lang="en-GB" sz="1200" dirty="0"/>
              <a:t>[Note] m in kilograms, v in metres per second</a:t>
            </a:r>
          </a:p>
          <a:p>
            <a:pPr marL="0" indent="0">
              <a:buNone/>
            </a:pPr>
            <a:r>
              <a:rPr lang="en-GB" sz="1200" dirty="0"/>
              <a:t>[Graph] Kinetic energy–speed explorer. For a fixed mass, kinetic energy follows a square law: doubling speed makes four times the energy.</a:t>
            </a:r>
          </a:p>
          <a:p>
            <a:pPr marL="0" indent="0">
              <a:buNone/>
            </a:pPr>
            <a:r>
              <a:rPr lang="en-GB" sz="1200" dirty="0"/>
              <a:t>[Axes] Horizontal: speed v. Vertical: kinetic energy K. Values are normalised — the graph teaches the shape, not a measurement.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Work-energy theorem: Wnet = ΔK</a:t>
            </a:r>
          </a:p>
          <a:p>
            <a:pPr marL="0" indent="0">
              <a:buNone/>
            </a:pPr>
            <a:r>
              <a:rPr lang="en-GB" sz="1200" dirty="0"/>
              <a:t>[In plain English] The total work done on an object tells you exactly how much its energy of motion changed.</a:t>
            </a:r>
          </a:p>
          <a:p>
            <a:pPr marL="0" indent="0">
              <a:buNone/>
            </a:pPr>
            <a:r>
              <a:rPr lang="en-GB" sz="1200" dirty="0"/>
              <a:t>[Note] Net work changes the kinetic energy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Energy unit: 1 J = 1 kg·m²/s²</a:t>
            </a:r>
          </a:p>
          <a:p>
            <a:pPr marL="0" indent="0">
              <a:buNone/>
            </a:pPr>
            <a:r>
              <a:rPr lang="en-GB" sz="1200" dirty="0"/>
              <a:t>[In plain English] The joule, written out in basic units — every energy formula on this page produces this same unit.</a:t>
            </a:r>
          </a:p>
          <a:p>
            <a:pPr marL="0" indent="0">
              <a:buNone/>
            </a:pPr>
            <a:r>
              <a:rPr lang="en-GB" sz="1200" dirty="0"/>
              <a:t>[Note] A joule is a unit of transferred or stored energy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Two trolleys on one level track drawn to scale against each other: a small 2.0 kg one with a long 6.0 m/s arrow, and a larger 8.0 kg one with an arrow half that length marked 3.0 m/s.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Fig. 5.1. A ball of mass 0.50 kg is drawn twice above level ground. On the left it is at the point of release, with a dimension line marking 1.8 m from the ground up to the ball. On the right it is at the highest point reached after the bounce, with 1.2 m marked in the same way. Dashed vertical lines show the path down and the path back up.</a:t>
            </a:r>
          </a:p>
          <a:p>
            <a:pPr marL="0" indent="0">
              <a:buNone/>
            </a:pPr>
            <a:r>
              <a:rPr lang="en-GB" sz="1200" dirty="0"/>
              <a:t>[Where it came from] IGCSE Topic 1 · Motion, forces and energy, question 5; syllabus 1.7.1.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Fig. 8.1. Two panels, one above the other. In the upper panel, labelled before the collision, trolley A of mass 0.80 kg stands on a level track with an arrow showing it moving to the right at 2.5 m/s towards trolley B of mass 1.2 kg, which is at rest. In the lower panel, labelled after the collision, the two trolleys are drawn joined together and moving to the right with a speed marked v.</a:t>
            </a:r>
          </a:p>
          <a:p>
            <a:pPr marL="0" indent="0">
              <a:buNone/>
            </a:pPr>
            <a:r>
              <a:rPr lang="en-GB" sz="1200" dirty="0"/>
              <a:t>[Where it came from] IGCSE Topic 1 · Motion, forces and energy, question 8; syllabus 1.6, 1.7.1.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[Misconception] Kinetic energy is not a vector. Velocity has direction; K depends on speed, so K is always zero or positive.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Find the kinetic energy of a 0.40 kg ball moving at 5.0 m/s.</a:t>
            </a:r>
          </a:p>
          <a:p>
            <a:pPr marL="0" indent="0">
              <a:buNone/>
            </a:pPr>
            <a:r>
              <a:rPr lang="en-GB" sz="1200" dirty="0"/>
              <a:t>[Answer] K = 5.0 J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K = ½mv² = ½ × 0.40 × 25.</a:t>
            </a:r>
          </a:p>
          <a:p>
            <a:pPr marL="0" indent="0">
              <a:buNone/>
            </a:pPr>
            <a:r>
              <a:rPr lang="en-GB" sz="1200" dirty="0"/>
              <a:t>[Step 2] K = 5.0 J.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[Hook] Your car needs 45 m to stop from 30 m/s. How much road does it need from 60 m/s? Twice the speed. The brakes are the same brakes, the road is the same road, and the driver reacts just as fast.</a:t>
            </a:r>
          </a:p>
          <a:p>
            <a:pPr marL="0" indent="0">
              <a:buNone/>
            </a:pPr>
            <a:r>
              <a:rPr lang="en-GB" sz="1200" dirty="0"/>
              <a:t>[Answer] 180 m — four times as far, not twice. The brakes remove energy at a fixed rate per metre, and doubling the speed quadruples the energy there is to remove, because K goes as v². This is the single most consequential squared law most people never learn, and it is why the speed limit outside a school is 20 and not 40.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K = 5.0 J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1,200 kg car speeds up from 10 m/s to 20 m/s. How much net work is done?</a:t>
            </a:r>
          </a:p>
          <a:p>
            <a:pPr marL="0" indent="0">
              <a:buNone/>
            </a:pPr>
            <a:r>
              <a:rPr lang="en-GB" sz="1200" dirty="0"/>
              <a:t>[Answer] Wnet = +180,000 J = 180 kJ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Kinitial = 1/2(1,200)(10²) = 60,000 J.</a:t>
            </a:r>
          </a:p>
          <a:p>
            <a:pPr marL="0" indent="0">
              <a:buNone/>
            </a:pPr>
            <a:r>
              <a:rPr lang="en-GB" sz="1200" dirty="0"/>
              <a:t>[Step 2] Kfinal = 1/2(1,200)(20²) = 240,000 J.</a:t>
            </a:r>
          </a:p>
          <a:p>
            <a:pPr marL="0" indent="0">
              <a:buNone/>
            </a:pPr>
            <a:r>
              <a:rPr lang="en-GB" sz="1200" dirty="0"/>
              <a:t>[Step 3] Wnet = ΔK = 240,000 - 60,000 J.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Wnet = +180,000 J = 180 kJ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[Predict] Trolley A is 2.0 kg at 6.0 m/s. Trolley B is 8.0 kg at 3.0 m/s. Which carries more kinetic energy?</a:t>
            </a:r>
          </a:p>
          <a:p>
            <a:pPr marL="0" indent="0">
              <a:buNone/>
            </a:pPr>
            <a:r>
              <a:rPr lang="en-GB" sz="1200" dirty="0"/>
              <a:t>[Options] A A — it is much the faster   B B — it is four times the mass   C Neither: they are equal</a:t>
            </a:r>
          </a:p>
          <a:p>
            <a:pPr marL="0" indent="0">
              <a:buNone/>
            </a:pPr>
            <a:r>
              <a:rPr lang="en-GB" sz="1200" dirty="0"/>
              <a:t>[Figure] Two trolleys on one level track drawn to scale against each other: a small 2.0 kg one with a long 6.0 m/s arrow, and a larger 8.0 kg one with an arrow half that length marked 3.0 m/s.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[Answer] C — Neither: they are equal. K(A) = ½ × 2.0 × 6.0² = 36 J and K(B) = ½ × 8.0 × 3.0² = 36 J. Four times the mass exactly pays for half the speed, because mass counts once and speed counts twice: 4 × (½)² = 1. Their momenta are not equal at all — B carries 24 kg·m/s against A's 12 — which is what makes this pair worth staring at. Same energy, double the momentum, one drawing.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 cart keeps the same mass but its speed doubles. What happens to its kinetic energy?</a:t>
            </a:r>
          </a:p>
          <a:p>
            <a:pPr marL="0" indent="0">
              <a:buNone/>
            </a:pPr>
            <a:r>
              <a:rPr lang="en-GB" sz="1200" dirty="0"/>
              <a:t>[Figure] Kinetic energy plotted against speed for a fixed mass, curving upward, with dashed construction lines dropped at a speed v and at twice that speed and neither height given a value.</a:t>
            </a:r>
          </a:p>
          <a:p>
            <a:pPr marL="0" indent="0">
              <a:buNone/>
            </a:pPr>
            <a:r>
              <a:rPr lang="en-GB" sz="1200" dirty="0"/>
              <a:t>[Options] A It stays the same   B It doubles   C It becomes four times larger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 cart keeps the same mass but its speed doubles. What happens to its kinetic energy?</a:t>
            </a:r>
          </a:p>
          <a:p>
            <a:pPr marL="0" indent="0">
              <a:buNone/>
            </a:pPr>
            <a:r>
              <a:rPr lang="en-GB" sz="1200" dirty="0"/>
              <a:t>[Option by option] A: This is what would happen if K depended on mass alone, and mass has not changed. It depends on speed too, and more strongly: it is the only quantity in the formula that gets squared.  B: The formula does have v in it, and reading it once gives this answer — the trap is that the v is squared, so it has to be read twice. Doubling something that is squared multiplies by four, not two.  C: Correct. (2v)² = 4v², so with m unchanged the kinetic energy is four times larger. It is also why braking distance quadruples, and why a 20 mph zone is not a fussy version of 40.</a:t>
            </a:r>
          </a:p>
          <a:p>
            <a:pPr marL="0" indent="0">
              <a:buNone/>
            </a:pPr>
            <a:r>
              <a:rPr lang="en-GB" sz="1200" dirty="0"/>
              <a:t>[Answer] C — It becomes four times larger</a:t>
            </a:r>
          </a:p>
          <a:p>
            <a:pPr marL="0" indent="0">
              <a:buNone/>
            </a:pPr>
            <a:r>
              <a:rPr lang="en-GB" sz="1200" dirty="0"/>
              <a:t>[Why] Because v is squared, (2v)² = 4v².</a:t>
            </a:r>
          </a:p>
          <a:p>
            <a:pPr marL="0" indent="0">
              <a:buNone/>
            </a:pPr>
            <a:r>
              <a:rPr lang="en-GB" sz="1200" dirty="0"/>
              <a:t>[Reveal] One click for the answer, then one for the reason.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Trolley A (2.0 kg at 6.0 m/s) and trolley B (8.0 kg at 3.0 m/s) are compared. Which has more kinetic energy, and which has more momentum?</a:t>
            </a:r>
          </a:p>
          <a:p>
            <a:pPr marL="0" indent="0">
              <a:buNone/>
            </a:pPr>
            <a:r>
              <a:rPr lang="en-GB" sz="1200" dirty="0"/>
              <a:t>[Answer] Equal K (36 J each); B has twice the momentum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K(A) = ½ × 2.0 × 36 = 36 J; K(B) = ½ × 8.0 × 9.0 = 36 J — equal kinetic energies.</a:t>
            </a:r>
          </a:p>
          <a:p>
            <a:pPr marL="0" indent="0">
              <a:buNone/>
            </a:pPr>
            <a:r>
              <a:rPr lang="en-GB" sz="1200" dirty="0"/>
              <a:t>[Step 2] p(A) = 2.0 × 6.0 = 12 kg·m/s; p(B) = 8.0 × 3.0 = 24 kg·m/s.</a:t>
            </a:r>
          </a:p>
          <a:p>
            <a:pPr marL="0" indent="0">
              <a:buNone/>
            </a:pPr>
            <a:r>
              <a:rPr lang="en-GB" sz="1200" dirty="0"/>
              <a:t>[Step 3] Same energy, but B carries double the momentum — the two quantities scale differently with v.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[Definition] Kinetic energy is the energy an object has because it is moving.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Equal K (36 J each); B has twice the momentum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car's braking distance from 30 m/s is 45 m. Using energy reasoning, predict its braking distance from 60 m/s with the same braking force.</a:t>
            </a:r>
          </a:p>
          <a:p>
            <a:pPr marL="0" indent="0">
              <a:buNone/>
            </a:pPr>
            <a:r>
              <a:rPr lang="en-GB" sz="1200" dirty="0"/>
              <a:t>[Answer] 180 m — double the speed, four times the distance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Braking: Fd = ½mv², so d ∝ v² for fixed force.</a:t>
            </a:r>
          </a:p>
          <a:p>
            <a:pPr marL="0" indent="0">
              <a:buNone/>
            </a:pPr>
            <a:r>
              <a:rPr lang="en-GB" sz="1200" dirty="0"/>
              <a:t>[Step 2] Doubling v quadruples the kinetic energy to remove.</a:t>
            </a:r>
          </a:p>
          <a:p>
            <a:pPr marL="0" indent="0">
              <a:buNone/>
            </a:pPr>
            <a:r>
              <a:rPr lang="en-GB" sz="1200" dirty="0"/>
              <a:t>[Step 3] d = 4 × 45 = 180 m.</a:t>
            </a: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180 m — double the speed, four times the distance</a:t>
            </a: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Plenary: What to take away, what to practise next (minutes 41–45 of 45)</a:t>
            </a:r>
          </a:p>
          <a:p>
            <a:pPr marL="0" indent="0">
              <a:buNone/>
            </a:pPr>
            <a:r>
              <a:rPr lang="en-GB" sz="1200" dirty="0"/>
              <a:t>[Interactive] The graphs and the circuit topology on these slides are frozen. The live version at https://giophysics.com/chapter-6/presentation/?lesson=kinetic moves them.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[Worked illustration] A moving bicycle has kinetic energy; braking transfers some of it into thermal energy.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[Big idea] Kinetic energy is a scalar store carried by motion. Direction does not appear in the formula, so two objects moving in opposite directions can have the same kinetic energy.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At one fixed speed, doubling the mass doubles K.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Doubling the speed multiplies K by four; tripling it multiplies K by nine.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Positive net work speeds an object up. Negative net work removes kinetic energy.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Kinetic energy is one entry on a list you should be able to give in full: kinetic, in anything moving; gravitational potential, in anything raised in a gravitational field; chemical, in fuel, food or a battery; elastic strain, in anything stretched, squashed or twisted; nuclear, the store emptied by fission and fusion; electrostatic, in charges held apart; and internal or thermal, the random energy of the particles inside an object.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buNone/>
        <a:defRPr sz="3200">
          <a:solidFill>
            <a:schemeClr val="tx1"/>
          </a:solidFill>
          <a:latin typeface="+mj-lt"/>
        </a:defRPr>
      </a:lvl1pPr>
    </p:titleStyle>
    <p:bodyStyle>
      <a:lvl1pPr marL="0" algn="l">
        <a:buNone/>
        <a:defRPr sz="1300">
          <a:solidFill>
            <a:schemeClr val="tx1"/>
          </a:solidFill>
          <a:latin typeface="+mn-lt"/>
        </a:defRPr>
      </a:lvl1pPr>
    </p:bodyStyle>
    <p:otherStyle>
      <a:lvl1pPr marL="0" algn="l">
        <a:buNone/>
        <a:defRPr sz="1300">
          <a:solidFill>
            <a:schemeClr val="tx1"/>
          </a:solidFill>
          <a:latin typeface="+mn-lt"/>
        </a:defRPr>
      </a:lvl1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6/presentation/?lesson=kinetic" TargetMode="Externa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png"/><Relationship Id="rId4" Type="http://schemas.openxmlformats.org/officeDocument/2006/relationships/hyperlink" Target="https://giophysics.com/chapter-6/presentation/?lesson=kinetic" TargetMode="Externa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Relationship Id="rId4" Type="http://schemas.openxmlformats.org/officeDocument/2006/relationships/hyperlink" Target="https://giophysics.com/curricula/igcse/exams/motion-forces-and-energy#q5" TargetMode="Externa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.png"/><Relationship Id="rId4" Type="http://schemas.openxmlformats.org/officeDocument/2006/relationships/hyperlink" Target="https://giophysics.com/curricula/igcse/exams/motion-forces-and-energy#q8" TargetMode="Externa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.png"/><Relationship Id="rId4" Type="http://schemas.openxmlformats.org/officeDocument/2006/relationships/hyperlink" Target="https://giophysics.com/chapter-6/presentation/?lesson=kinetic" TargetMode="Externa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.png"/><Relationship Id="rId4" Type="http://schemas.openxmlformats.org/officeDocument/2006/relationships/hyperlink" Target="https://giophysics.com/chapter-6/presentation/?lesson=kinetic" TargetMode="Externa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hyperlink" Target="https://giophysics.com/chapter-6/gravitational-potential-energy/" TargetMode="External"/><Relationship Id="rId4" Type="http://schemas.openxmlformats.org/officeDocument/2006/relationships/hyperlink" Target="https://giophysics.com/chapter-6/kinetic-energy/" TargetMode="External"/><Relationship Id="rId5" Type="http://schemas.openxmlformats.org/officeDocument/2006/relationships/hyperlink" Target="https://giophysics.com/chapter-6/presentation/?lesson=kinetic" TargetMode="External"/><Relationship Id="rId6" Type="http://schemas.openxmlformats.org/officeDocument/2006/relationships/hyperlink" Target="https://giophysics.com/chapter-6/" TargetMode="External"/><Relationship Id="rId7" Type="http://schemas.openxmlformats.org/officeDocument/2006/relationships/hyperlink" Target="https://giophysics.com/downloads/6-1-kinetic-energy.pdf" TargetMode="Externa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nel"/>
          <p:cNvSpPr/>
          <p:nvPr/>
        </p:nvSpPr>
        <p:spPr>
          <a:xfrm>
            <a:off x="558800" y="812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3" name="text"/>
          <p:cNvSpPr txBox="1"/>
          <p:nvPr/>
        </p:nvSpPr>
        <p:spPr>
          <a:xfrm>
            <a:off x="558800" y="101600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dirty="0">
                <a:solidFill>
                  <a:srgbClr val="4C5F59"/>
                </a:solidFill>
                <a:latin typeface="Arial"/>
                <a:cs typeface="Arial"/>
              </a:rPr>
              <a:t>04 · Energy</a:t>
            </a:r>
          </a:p>
        </p:txBody>
      </p:sp>
      <p:sp>
        <p:nvSpPr>
          <p:cNvPr id="4" name="text"/>
          <p:cNvSpPr txBox="1"/>
          <p:nvPr/>
        </p:nvSpPr>
        <p:spPr>
          <a:xfrm>
            <a:off x="558800" y="130683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4C5F59"/>
                </a:solidFill>
                <a:latin typeface="Arial"/>
                <a:cs typeface="Arial"/>
              </a:rPr>
              <a:t>Energy of motion</a:t>
            </a:r>
          </a:p>
        </p:txBody>
      </p:sp>
      <p:sp>
        <p:nvSpPr>
          <p:cNvPr id="5" name="text"/>
          <p:cNvSpPr txBox="1"/>
          <p:nvPr/>
        </p:nvSpPr>
        <p:spPr>
          <a:xfrm>
            <a:off x="558800" y="155575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200" b="1" i="0" dirty="0">
                <a:solidFill>
                  <a:srgbClr val="102E29"/>
                </a:solidFill>
                <a:latin typeface="Arial"/>
                <a:cs typeface="Arial"/>
              </a:rPr>
              <a:t>Kinetic Energy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21107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4C5F59"/>
                </a:solidFill>
                <a:latin typeface="Arial"/>
                <a:cs typeface="Arial"/>
              </a:rPr>
              <a:t>A moving object can transfer energy by doing work. Mass matters, but speed matters twice.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2569845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fact-label"/>
          <p:cNvSpPr txBox="1"/>
          <p:nvPr/>
        </p:nvSpPr>
        <p:spPr>
          <a:xfrm>
            <a:off x="558800" y="274764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POSITION</a:t>
            </a:r>
          </a:p>
        </p:txBody>
      </p:sp>
      <p:sp>
        <p:nvSpPr>
          <p:cNvPr id="9" name="fact-value"/>
          <p:cNvSpPr txBox="1"/>
          <p:nvPr/>
        </p:nvSpPr>
        <p:spPr>
          <a:xfrm>
            <a:off x="1778000" y="274764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Lesson 1 of 6 in Energy</a:t>
            </a:r>
          </a:p>
        </p:txBody>
      </p:sp>
      <p:sp>
        <p:nvSpPr>
          <p:cNvPr id="10" name="fact-label"/>
          <p:cNvSpPr txBox="1"/>
          <p:nvPr/>
        </p:nvSpPr>
        <p:spPr>
          <a:xfrm>
            <a:off x="558800" y="302641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PLAN</a:t>
            </a:r>
          </a:p>
        </p:txBody>
      </p:sp>
      <p:sp>
        <p:nvSpPr>
          <p:cNvPr id="11" name="fact-value"/>
          <p:cNvSpPr txBox="1"/>
          <p:nvPr/>
        </p:nvSpPr>
        <p:spPr>
          <a:xfrm>
            <a:off x="1778000" y="302641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15 slides in the 45-minute core run, about 43.5 minutes of it</a:t>
            </a:r>
          </a:p>
        </p:txBody>
      </p:sp>
      <p:sp>
        <p:nvSpPr>
          <p:cNvPr id="12" name="fact-label"/>
          <p:cNvSpPr txBox="1"/>
          <p:nvPr/>
        </p:nvSpPr>
        <p:spPr>
          <a:xfrm>
            <a:off x="558800" y="330517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 PAGE</a:t>
            </a:r>
          </a:p>
        </p:txBody>
      </p:sp>
      <p:sp>
        <p:nvSpPr>
          <p:cNvPr id="13" name="fact-value"/>
          <p:cNvSpPr txBox="1"/>
          <p:nvPr/>
        </p:nvSpPr>
        <p:spPr>
          <a:xfrm>
            <a:off x="1778000" y="330517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https://giophysics.com/chapter-6/kinetic-energy/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5947410"/>
            <a:ext cx="31750" cy="19939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787400" y="5972810"/>
            <a:ext cx="10845800" cy="1485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Built by GioPhysics from the lesson's own page. Every word on these slides is the lesson's; nothing here is re-authored. Teaching material, not an awarding body's document.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ENERGY  ·  KINETIC ENERGY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Energy — Kinetic Energy. Built by GioPhysics from the lesson's own copy; nothing on these slides is re-authored.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 / 34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5 OF 5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Four ways energy moves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79885"/>
            <a:ext cx="11074400" cy="6934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Energy does not stay put. It is transferred between stores along four pathways: mechanical work done by a force, electrical work done by a current, heating, and waves such as light and sound. A full answer names three things — the store that emptied, the pathway it travelled by, and the store that filled.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ENERGY  ·  KINETIC ENERGY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Energy — Kinetic Energy.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10 / 34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Motion store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53848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K = 1/2 mv²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53848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m in kilograms, v in metres per second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53848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53848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Energy of motion: it grows with mass, and with the square of speed — twice as fast means four times the energy.</a:t>
            </a:r>
          </a:p>
        </p:txBody>
      </p:sp>
      <p:sp>
        <p:nvSpPr>
          <p:cNvPr id="10" name="panel"/>
          <p:cNvSpPr/>
          <p:nvPr/>
        </p:nvSpPr>
        <p:spPr>
          <a:xfrm>
            <a:off x="6248400" y="1854200"/>
            <a:ext cx="5384800" cy="335915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1" name="Kinetic energy–speed explorer: For a fixed mass, kinetic energy follows a square law: doubling speed makes four times the energy." descr="Kinetic energy–speed explorer: For a fixed mass, kinetic energy follows a square law: doubling speed makes four times the energy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2700" y="1968500"/>
            <a:ext cx="5156200" cy="3130550"/>
          </a:xfrm>
          <a:prstGeom prst="rect">
            <a:avLst/>
          </a:prstGeom>
        </p:spPr>
      </p:pic>
      <p:sp>
        <p:nvSpPr>
          <p:cNvPr id="12" name="text"/>
          <p:cNvSpPr txBox="1"/>
          <p:nvPr/>
        </p:nvSpPr>
        <p:spPr>
          <a:xfrm>
            <a:off x="6248400" y="5276850"/>
            <a:ext cx="53848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Kinetic energy–speed explorer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6248400" y="5525770"/>
            <a:ext cx="5384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Move this graph on the live version — click here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ENERGY  ·  KINETIC ENERGY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Energy — Kinetic Energy.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11 / 34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Work-energy theorem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Wnet = ΔK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Net work changes the kinetic energy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total work done on an object tells you exactly how much its energy of motion changed.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ENERGY  ·  KINETIC ENERGY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Energy — Kinetic Energy.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12 / 34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Energy unit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1 J = 1 kg·m²/s²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joule is a unit of transferred or stored energy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joule, written out in basic units — every energy formula on this page produces this same unit.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ENERGY  ·  KINETIC ENERGY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Energy — Kinetic Energy.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13 / 34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PICTURE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Light and fast, or heavy and slow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this lesson</a:t>
            </a:r>
          </a:p>
        </p:txBody>
      </p:sp>
      <p:sp>
        <p:nvSpPr>
          <p:cNvPr id="6" name="panel"/>
          <p:cNvSpPr/>
          <p:nvPr/>
        </p:nvSpPr>
        <p:spPr>
          <a:xfrm>
            <a:off x="2900375" y="1854200"/>
            <a:ext cx="6391250" cy="360045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Two trolleys on one level track drawn to scale against each other: a small 2.0 kg one with a long 6.0 m/s arrow, and a larger 8.0 kg one with an arrow half that length marked 3.0 m/s." descr="Two trolleys on one level track drawn to scale against each other: a small 2.0 kg one with a long 6.0 m/s arrow, and a larger 8.0 kg one with an arrow half that length marked 3.0 m/s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4675" y="1968500"/>
            <a:ext cx="6162650" cy="337185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518150"/>
            <a:ext cx="110744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Two trolleys on one level track drawn to scale against each other: a small 2.0 kg one with a long 6.0 m/s arrow, and a larger 8.0 kg one with an arrow half that length marked 3.0 m/s.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ENERGY  ·  KINETIC ENERGY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Energy — Kinetic Energy.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14 / 34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FIGURE 1 OF 2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Fig. 5.1 — IGCSE Topic 1 · Motion, forces and energy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question 5 of that paper · syllabus 1.7.1</a:t>
            </a:r>
          </a:p>
        </p:txBody>
      </p:sp>
      <p:sp>
        <p:nvSpPr>
          <p:cNvPr id="6" name="panel"/>
          <p:cNvSpPr/>
          <p:nvPr/>
        </p:nvSpPr>
        <p:spPr>
          <a:xfrm>
            <a:off x="2807970" y="1854200"/>
            <a:ext cx="6576060" cy="340233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A ball of mass 0.50 kg is drawn twice above level ground. On the left it is at the point of release, with a dimension line marking 1.8 m from the ground up to the ball. On the right it is at the highest point reached after the bounce, with 1.2 m marked in the same way. Dashed vertical lines show the path down and the path back up." descr="A ball of mass 0.50 kg is drawn twice above level ground. On the left it is at the point of release, with a dimension line marking 1.8 m from the ground up to the ball. On the right it is at the highest point reached after the bounce, with 1.2 m marked in the same way. Dashed vertical lines show the path down and the path back up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2270" y="1968500"/>
            <a:ext cx="6347460" cy="317373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32003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A ball of mass 0.50 kg is drawn twice above level ground. On the left it is at the point of release, with a dimension line marking 1.8 m from the ground up to the ball. On the right it is at the highest point reached after the bounce, with 1.2 m marked in the same way. Dashed vertical lines show the path down and the path back up.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See the question this was drawn for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ENERGY  ·  KINETIC ENERGY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Energy — Kinetic Energy.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15 / 34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FIGURE 2 OF 2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Fig. 8.1 — IGCSE Topic 1 · Motion, forces and energy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question 8 of that paper · syllabus 1.6, 1.7.1</a:t>
            </a:r>
          </a:p>
        </p:txBody>
      </p:sp>
      <p:sp>
        <p:nvSpPr>
          <p:cNvPr id="6" name="panel"/>
          <p:cNvSpPr/>
          <p:nvPr/>
        </p:nvSpPr>
        <p:spPr>
          <a:xfrm>
            <a:off x="2595098" y="1854200"/>
            <a:ext cx="7001804" cy="340233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Two panels, one above the other. In the upper panel, labelled before the collision, trolley A of mass 0.80 kg stands on a level track with an arrow showing it moving to the right at 2.5 m/s towards trolley B of mass 1.2 kg, which is at rest. In the lower panel, labelled after the collision, the two trolleys are drawn joined together and moving to the right with a speed marked v." descr="Two panels, one above the other. In the upper panel, labelled before the collision, trolley A of mass 0.80 kg stands on a level track with an arrow showing it moving to the right at 2.5 m/s towards trolley B of mass 1.2 kg, which is at rest. In the lower panel, labelled after the collision, the two trolleys are drawn joined together and moving to the right with a speed marked v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9398" y="1968500"/>
            <a:ext cx="6773204" cy="317373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32003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Two panels, one above the other. In the upper panel, labelled before the collision, trolley A of mass 0.80 kg stands on a level track with an arrow showing it moving to the right at 2.5 m/s towards trolley B of mass 1.2 kg, which is at rest. In the lower panel, labelled after the collision, the two trolleys are drawn joined together and moving to the right with a speed marked v.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See the question this was drawn for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ENERGY  ·  KINETIC ENERGY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Energy — Kinetic Energy.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16 / 34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WATCH OUT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common trap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40100"/>
            <a:ext cx="11074400" cy="2641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Kinetic energy is not a vector. Velocity has direction; K depends on speed, so K is always zero or positive.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ENERGY  ·  KINETIC ENERGY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Energy — Kinetic Energy.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17 / 34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325935"/>
            <a:ext cx="11074400" cy="3136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Find the kinetic energy of a 0.40 kg ball moving at 5.0 m/s.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ENERGY  ·  KINETIC ENERGY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Energy — Kinetic Energy.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18 / 34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44825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Find the kinetic energy of a 0.40 kg ball moving at 5.0 m/s.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544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544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K = ½mv² = ½ × 0.40 × 25.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481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481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K = 5.0 J.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ENERGY  ·  KINETIC ENERGY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Energy — Kinetic Energy.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19 / 34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THINK FIRST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Your car needs 45 m to stop from 30 m/s. How much road does it need from 60 m/s?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Take answers before you click — the point is the commitment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709252"/>
            <a:ext cx="110744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Twice the speed. The brakes are the same brakes, the road is the same road, and the driver reacts just as fast.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44839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ANSWER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656037"/>
            <a:ext cx="11074400" cy="11226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E0A93F"/>
                </a:solidFill>
                <a:latin typeface="Arial"/>
                <a:cs typeface="Arial"/>
              </a:rPr>
              <a:t>180 m — four times as far, not twice. The brakes remove energy at a fixed rate per metre, and doubling the speed quadruples the energy there is to remove, because K goes as v². This is the single most consequential squared law most people never learn, and it is why the speed limit outside a school is 20 and not 40.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ENERGY  ·  KINETIC ENERGY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Energy — Kinetic Energy.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 / 34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K = 5.0 J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ENERGY  ·  KINETIC ENERGY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Energy — Kinetic Energy.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20 / 34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325935"/>
            <a:ext cx="11074400" cy="3136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1,200 kg car speeds up from 10 m/s to 20 m/s. How much net work is done?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ENERGY  ·  KINETIC ENERGY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Energy — Kinetic Energy.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21 / 34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1,200 kg car speeds up from 10 m/s to 20 m/s. How much net work is done?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Kinitial = 1/2(1,200)(10²) = 60,000 J.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Kfinal = 1/2(1,200)(20²) = 240,000 J.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Wnet = ΔK = 240,000 - 60,000 J.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ENERGY  ·  KINETIC ENERGY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Energy — Kinetic Energy.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22 / 34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Wnet = +180,000 J = 180 kJ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ENERGY  ·  KINETIC ENERGY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Energy — Kinetic Energy.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23 / 34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PREDICT · TAKE THE VOTE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Commit before you are told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Hands up for each option, then click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Trolley A is 2.0 kg at 6.0 m/s. Trolley B is 8.0 kg at 3.0 m/s. Which carries more kinetic energy?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3398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A   A — it is much the faster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3243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B   B — it is four times the mass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23088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C   Neither: they are equal</a:t>
            </a:r>
          </a:p>
        </p:txBody>
      </p:sp>
      <p:sp>
        <p:nvSpPr>
          <p:cNvPr id="10" name="panel"/>
          <p:cNvSpPr/>
          <p:nvPr/>
        </p:nvSpPr>
        <p:spPr>
          <a:xfrm>
            <a:off x="7010400" y="1854200"/>
            <a:ext cx="4622800" cy="2632855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1" name="Two trolleys on one level track drawn to scale against each other: a small 2.0 kg one with a long 6.0 m/s arrow, and a larger 8.0 kg one with an arrow half that length marked 3.0 m/s." descr="Two trolleys on one level track drawn to scale against each other: a small 2.0 kg one with a long 6.0 m/s arrow, and a larger 8.0 kg one with an arrow half that length marked 3.0 m/s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404255"/>
          </a:xfrm>
          <a:prstGeom prst="rect">
            <a:avLst/>
          </a:prstGeom>
        </p:spPr>
      </p:pic>
      <p:sp>
        <p:nvSpPr>
          <p:cNvPr id="12" name="text"/>
          <p:cNvSpPr txBox="1"/>
          <p:nvPr/>
        </p:nvSpPr>
        <p:spPr>
          <a:xfrm>
            <a:off x="7010400" y="4550555"/>
            <a:ext cx="46228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Two trolleys on one level track drawn to scale against each other: a small 2.0 kg one with a long 6.0 m/s arrow, and a larger 8.0 kg one with an arrow half that length marked 3.0 m/s.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7010400" y="5393835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ENERGY  ·  KINETIC ENERGY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Energy — Kinetic Energy.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24 / 34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PREDICT · THE OUTCOME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What actually happens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Ask the room who changed their mind, and why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62140"/>
            <a:ext cx="11074400" cy="3467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100" b="1" i="0" dirty="0">
                <a:solidFill>
                  <a:srgbClr val="E0A93F"/>
                </a:solidFill>
                <a:latin typeface="Arial"/>
                <a:cs typeface="Arial"/>
              </a:rPr>
              <a:t>C  Neither: they are equal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20885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416495"/>
            <a:ext cx="110744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F3EFDF"/>
                </a:solidFill>
                <a:latin typeface="Arial"/>
                <a:cs typeface="Arial"/>
              </a:rPr>
              <a:t>K(A) = ½ × 2.0 × 6.0² = 36 J and K(B) = ½ × 8.0 × 3.0² = 36 J. Four times the mass exactly pays for half the speed, because mass counts once and speed counts twice: 4 × (½)² = 1. Their momenta are not equal at all — B carries 24 kg·m/s against A's 12 — which is what makes this pair worth staring at. Same energy, double the momentum, one drawing.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ENERGY  ·  KINETIC ENERGY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Energy — Kinetic Energy.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25 / 34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QUICK CHECK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Decide before the answer goes up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A cart keeps the same mass but its speed doubles. What happens to its kinetic energy?</a:t>
            </a:r>
          </a:p>
        </p:txBody>
      </p:sp>
      <p:sp>
        <p:nvSpPr>
          <p:cNvPr id="7" name="option-letter"/>
          <p:cNvSpPr txBox="1"/>
          <p:nvPr/>
        </p:nvSpPr>
        <p:spPr>
          <a:xfrm>
            <a:off x="558800" y="2618740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8" name="option"/>
          <p:cNvSpPr txBox="1"/>
          <p:nvPr/>
        </p:nvSpPr>
        <p:spPr>
          <a:xfrm>
            <a:off x="914400" y="2618740"/>
            <a:ext cx="57912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It stays the same</a:t>
            </a:r>
          </a:p>
        </p:txBody>
      </p:sp>
      <p:sp>
        <p:nvSpPr>
          <p:cNvPr id="9" name="option-letter"/>
          <p:cNvSpPr txBox="1"/>
          <p:nvPr/>
        </p:nvSpPr>
        <p:spPr>
          <a:xfrm>
            <a:off x="558800" y="2999740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0" name="option"/>
          <p:cNvSpPr txBox="1"/>
          <p:nvPr/>
        </p:nvSpPr>
        <p:spPr>
          <a:xfrm>
            <a:off x="914400" y="2999740"/>
            <a:ext cx="57912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It doubles</a:t>
            </a:r>
          </a:p>
        </p:txBody>
      </p:sp>
      <p:sp>
        <p:nvSpPr>
          <p:cNvPr id="11" name="option-letter"/>
          <p:cNvSpPr txBox="1"/>
          <p:nvPr/>
        </p:nvSpPr>
        <p:spPr>
          <a:xfrm>
            <a:off x="558800" y="3380740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12" name="option"/>
          <p:cNvSpPr txBox="1"/>
          <p:nvPr/>
        </p:nvSpPr>
        <p:spPr>
          <a:xfrm>
            <a:off x="914400" y="3380740"/>
            <a:ext cx="57912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It becomes four times larger</a:t>
            </a:r>
          </a:p>
        </p:txBody>
      </p:sp>
      <p:sp>
        <p:nvSpPr>
          <p:cNvPr id="13" name="panel"/>
          <p:cNvSpPr/>
          <p:nvPr/>
        </p:nvSpPr>
        <p:spPr>
          <a:xfrm>
            <a:off x="7010400" y="1854200"/>
            <a:ext cx="4622800" cy="2836872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4" name="Kinetic energy plotted against speed for a fixed mass, curving upward, with dashed construction lines dropped at a speed v and at twice that speed and neither height given a value." descr="Kinetic energy plotted against speed for a fixed mass, curving upward, with dashed construction lines dropped at a speed v and at twice that speed and neither height given a value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608272"/>
          </a:xfrm>
          <a:prstGeom prst="rect">
            <a:avLst/>
          </a:prstGeom>
        </p:spPr>
      </p:pic>
      <p:sp>
        <p:nvSpPr>
          <p:cNvPr id="15" name="text"/>
          <p:cNvSpPr txBox="1"/>
          <p:nvPr/>
        </p:nvSpPr>
        <p:spPr>
          <a:xfrm>
            <a:off x="7010400" y="4754572"/>
            <a:ext cx="46228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Kinetic energy plotted against speed for a fixed mass, curving upward, with dashed construction lines dropped at a speed v and at twice that speed and neither height given a value.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7010400" y="5597852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ENERGY  ·  KINETIC ENERGY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Energy — Kinetic Energy. Built by GioPhysics from the lesson's own copy; nothing on these slides is re-authored.</a:t>
            </a:r>
          </a:p>
        </p:txBody>
      </p:sp>
      <p:sp>
        <p:nvSpPr>
          <p:cNvPr id="2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26 / 34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QUICK CHECK · THE ANSWER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The answer, and why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3632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E0A93F"/>
                </a:solidFill>
                <a:latin typeface="Arial"/>
                <a:cs typeface="Arial"/>
              </a:rPr>
              <a:t>C  It becomes four times larger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7142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HOW TO GET THERE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67906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F3EFDF"/>
                </a:solidFill>
                <a:latin typeface="Arial"/>
                <a:cs typeface="Arial"/>
              </a:rPr>
              <a:t>Because v is squared, (2v)² = 4v².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6260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 THE OTHERS TEMPT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558800" y="327025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A   This is what would happen if K depended on mass alone, and mass has not changed. It depends on speed too, and more strongly: it is the only quantity in the formula that gets squared.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558800" y="387731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B   The formula does have v in it, and reading it once gives this answer — the trap is that the v is squared, so it has to be read twice. Doubling something that is squared multiplies by four, not two.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558800" y="437007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E0A93F"/>
                </a:solidFill>
                <a:latin typeface="Arial"/>
                <a:cs typeface="Arial"/>
              </a:rPr>
              <a:t>C   Correct. (2v)² = 4v², so with m unchanged the kinetic energy is four times larger. It is also why braking distance quadruples, and why a 20 mph zone is not a fussy version of 40.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ENERGY  ·  KINETIC ENERGY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Energy — Kinetic Energy.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27 / 34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Trolley A (2.0 kg at 6.0 m/s) and trolley B (8.0 kg at 3.0 m/s) are compared. Which has more kinetic energy, and which has more momentum?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ENERGY  ·  KINETIC ENERGY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Energy — Kinetic Energy.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28 / 34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14027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Trolley A (2.0 kg at 6.0 m/s) and trolley B (8.0 kg at 3.0 m/s) are compared. Which has more kinetic energy, and which has more momentum?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29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29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K(A) = ½ × 2.0 × 36 = 36 J; K(B) = ½ × 8.0 × 9.0 = 36 J — equal kinetic energies.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23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23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p(A) = 2.0 × 6.0 = 12 kg·m/s; p(B) = 8.0 × 3.0 = 24 kg·m/s.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217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217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Same energy, but B carries double the momentum — the two quantities scale differently with v.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ENERGY  ·  KINETIC ENERGY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Energy — Kinetic Energy.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29 / 34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In one sentence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046046"/>
            <a:ext cx="110744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000" b="0" i="0" dirty="0">
                <a:solidFill>
                  <a:srgbClr val="102E29"/>
                </a:solidFill>
                <a:latin typeface="Arial"/>
                <a:cs typeface="Arial"/>
              </a:rPr>
              <a:t>Kinetic energy is the energy an object has because it is moving.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ENERGY  ·  KINETIC ENERGY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Energy — Kinetic Energy.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 / 34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Equal K (36 J each); B has twice the momentum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ENERGY  ·  KINETIC ENERGY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Energy — Kinetic Energy.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30 / 34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car's braking distance from 30 m/s is 45 m. Using energy reasoning, predict its braking distance from 60 m/s with the same braking force.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ENERGY  ·  KINETIC ENERGY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Energy — Kinetic Energy.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31 / 34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14027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car's braking distance from 30 m/s is 45 m. Using energy reasoning, predict its braking distance from 60 m/s with the same braking force.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29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29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Braking: Fd = ½mv², so d ∝ v² for fixed force.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23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23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Doubling v quadruples the kinetic energy to remove.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217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217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d = 4 × 45 = 180 m.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ENERGY  ·  KINETIC ENERGY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Energy — Kinetic Energy.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32 / 34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180 m — double the speed, four times the distance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ENERGY  ·  KINETIC ENERGY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Energy — Kinetic Energy.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33 / 34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ENERGY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Where to go next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Plenary — What to take away, what to practise next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186690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186690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Next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185420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4.2 Gravitational Potential Energy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209423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https://giophysics.com/chapter-6/gravitational-potential-energy/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240728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240728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239458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This lesson on giophysics.com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263461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https://giophysics.com/chapter-6/kinetic-energy/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294767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5" name="hint"/>
          <p:cNvSpPr txBox="1"/>
          <p:nvPr/>
        </p:nvSpPr>
        <p:spPr>
          <a:xfrm>
            <a:off x="558800" y="294767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Live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1549400" y="293497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5"/>
                <a:latin typeface="Arial"/>
                <a:cs typeface="Arial"/>
              </a:rPr>
              <a:t>The live, interactive version of these slides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317500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https://giophysics.com/chapter-6/presentation/?lesson=kinetic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348805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9" name="hint"/>
          <p:cNvSpPr txBox="1"/>
          <p:nvPr/>
        </p:nvSpPr>
        <p:spPr>
          <a:xfrm>
            <a:off x="558800" y="348805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Chapter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549400" y="347535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6"/>
                <a:latin typeface="Arial"/>
                <a:cs typeface="Arial"/>
              </a:rPr>
              <a:t>All Energy lessons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558800" y="371538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https://giophysics.com/chapter-6/</a:t>
            </a:r>
          </a:p>
        </p:txBody>
      </p:sp>
      <p:sp>
        <p:nvSpPr>
          <p:cNvPr id="22" name="panel"/>
          <p:cNvSpPr/>
          <p:nvPr/>
        </p:nvSpPr>
        <p:spPr>
          <a:xfrm>
            <a:off x="558800" y="402844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23" name="hint"/>
          <p:cNvSpPr txBox="1"/>
          <p:nvPr/>
        </p:nvSpPr>
        <p:spPr>
          <a:xfrm>
            <a:off x="558800" y="402844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PDF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1549400" y="401574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7"/>
                <a:latin typeface="Arial"/>
                <a:cs typeface="Arial"/>
              </a:rPr>
              <a:t>Download the lesson PDF</a:t>
            </a:r>
          </a:p>
        </p:txBody>
      </p:sp>
      <p:sp>
        <p:nvSpPr>
          <p:cNvPr id="25" name="text"/>
          <p:cNvSpPr txBox="1"/>
          <p:nvPr/>
        </p:nvSpPr>
        <p:spPr>
          <a:xfrm>
            <a:off x="558800" y="425577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https://giophysics.com/downloads/6-1-kinetic-energy.pdf</a:t>
            </a:r>
          </a:p>
        </p:txBody>
      </p:sp>
      <p:sp>
        <p:nvSpPr>
          <p:cNvPr id="2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ENERGY  ·  KINETIC ENERGY</a:t>
            </a:r>
          </a:p>
        </p:txBody>
      </p:sp>
      <p:sp>
        <p:nvSpPr>
          <p:cNvPr id="2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3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Energy — Kinetic Energy. Built by GioPhysics from the lesson's own copy; nothing on these slides is re-authored.</a:t>
            </a:r>
          </a:p>
        </p:txBody>
      </p:sp>
      <p:sp>
        <p:nvSpPr>
          <p:cNvPr id="3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34 / 34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that looks like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4900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 EXAMPLE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456647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A moving bicycle has kinetic energy; braking transfers some of it into thermal energy.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ENERGY  ·  KINETIC ENERGY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Energy — Kinetic Energy.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4 / 34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BIG IDEA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Energy of motion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3850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Kinetic energy is a scalar store carried by motion. Direction does not appear in the formula, so two objects moving in opposite directions can have the same kinetic energy.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ENERGY  ·  KINETIC ENERGY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Energy — Kinetic Energy.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5 / 34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1 OF 5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Mass is linear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At one fixed speed, doubling the mass doubles K.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ENERGY  ·  KINETIC ENERGY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Energy — Kinetic Energy.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6 / 34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2 OF 5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Speed is squared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Doubling the speed multiplies K by four; tripling it multiplies K by nine.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ENERGY  ·  KINETIC ENERGY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Energy — Kinetic Energy.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7 / 34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3 OF 5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Net work changes K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Positive net work speeds an object up. Negative net work removes kinetic energy.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ENERGY  ·  KINETIC ENERGY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Energy — Kinetic Energy.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8 / 34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4 OF 5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One store among several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090985"/>
            <a:ext cx="11074400" cy="9245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Kinetic energy is one entry on a list you should be able to give in full: kinetic, in anything moving; gravitational potential, in anything raised in a gravitational field; chemical, in fuel, food or a battery; elastic strain, in anything stretched, squashed or twisted; nuclear, the store emptied by fission and fusion; electrostatic, in charges held apart; and internal or thermal, the random energy of the particles inside an object.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ENERGY  ·  KINETIC ENERGY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Energy — Kinetic Energy.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9 / 34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ioPhysic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ioPhysics Note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GioPhysics gen-lesson-pptx</Application>
  <DocSecurity>0</DocSecurity>
  <PresentationFormat>Widescreen</PresentationFormat>
  <Slides>34</Slides>
  <Notes>34</Notes>
  <HiddenSlides>0</HiddenSlides>
  <MMClips>0</MMClip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 — Kinetic Energy</dc:title>
  <dc:subject>Energy</dc:subject>
  <dc:creator>GioPhysics</dc:creator>
  <cp:keywords>lesson, Energy, chapter-6, classroom slides</cp:keywords>
  <dc:description>Built by GioPhysics from the lesson's own page. Every word on these slides is the lesson's; nothing here is re-authored. Teaching material, not an awarding body's document.</dc:description>
  <cp:lastModifiedBy>GioPhysics</cp:lastModifiedBy>
  <dcterms:created xsi:type="dcterms:W3CDTF">2026-01-01T00:00:00Z</dcterms:created>
  <dcterms:modified xsi:type="dcterms:W3CDTF">2026-01-01T00:00:00Z</dcterms:modified>
</cp:coreProperties>
</file>