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notesMaster" Target="notesMasters/notesMaster1.xml"/><Relationship Id="rId3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Momentum — Momentum Calculus Integration. Lesson 6 of 7.</a:t>
            </a:r>
          </a:p>
          <a:p>
            <a:pPr marL="0" indent="0">
              <a:buNone/>
            </a:pPr>
            <a:r>
              <a:rPr lang="en-GB" sz="1200" dirty="0"/>
              <a:t>[Intro] Force is the rate at which momentum changes. Integrating that rate gives the complete momentum change.</a:t>
            </a:r>
          </a:p>
          <a:p>
            <a:pPr marL="0" indent="0">
              <a:buNone/>
            </a:pPr>
            <a:r>
              <a:rPr lang="en-GB" sz="1200" dirty="0"/>
              <a:t>[Source] https://giophysics.com/chapter-9/momentum-calculus/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 net force rising from zero to a peak of 12 newtons at 2.0 seconds and falling back to zero at 4.0 seconds, with the region between the curve and the time axis left as an unknown area.</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F = ma is not the universal starting point for variable-mass systems. Fexternal = dp/dt is the safer statement.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net force F = 10 N acts on a body for 3.0 s. Use Δp = ∫F dt to find the momentum change.</a:t>
            </a:r>
          </a:p>
          <a:p>
            <a:pPr marL="0" indent="0">
              <a:buNone/>
            </a:pPr>
            <a:r>
              <a:rPr lang="en-GB" sz="1200" dirty="0"/>
              <a:t>[Answer] Δp = 30 kg·m/s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Constant force: Δp = FΔt = 10 × 3.0.</a:t>
            </a:r>
          </a:p>
          <a:p>
            <a:pPr marL="0" indent="0">
              <a:buNone/>
            </a:pPr>
            <a:r>
              <a:rPr lang="en-GB" sz="1200" dirty="0"/>
              <a:t>[Step 2] Δp = 30 kg·m/s.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Δp = 30 kg·m/s</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3.0 kg cart starts from rest under F(t) = 6t N from t = 0 to 2.0 s. Find its final speed.</a:t>
            </a:r>
          </a:p>
          <a:p>
            <a:pPr marL="0" indent="0">
              <a:buNone/>
            </a:pPr>
            <a:r>
              <a:rPr lang="en-GB" sz="1200" dirty="0"/>
              <a:t>[Answer] v = 4.0 m/s</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J = ∫₀² 6t dt = [3t²]₀² = 12 N·s.</a:t>
            </a:r>
          </a:p>
          <a:p>
            <a:pPr marL="0" indent="0">
              <a:buNone/>
            </a:pPr>
            <a:r>
              <a:rPr lang="en-GB" sz="1200" dirty="0"/>
              <a:t>[Step 2] Δp = J, so final momentum is 12 kg·m/s.</a:t>
            </a:r>
          </a:p>
          <a:p>
            <a:pPr marL="0" indent="0">
              <a:buNone/>
            </a:pPr>
            <a:r>
              <a:rPr lang="en-GB" sz="1200" dirty="0"/>
              <a:t>[Step 3] v = p/m = 12/3.0.</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v = 4.0 m/s</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3 is wrong] The mass has been read off the problem instead of out of m(t). At t = 10 s the sled is 100 − 5 × 10 = 50 kg, half of what it launched at, and it is a natural slip because 100 kg is the number the question states and t = 10 s looks like it belongs to a different part of the sum. The line beneath it then generalises the error into a claim the whole question was set to disprove.</a:t>
            </a:r>
          </a:p>
          <a:p>
            <a:pPr marL="0" indent="0">
              <a:buNone/>
            </a:pPr>
            <a:r>
              <a:rPr lang="en-GB" sz="1200" dirty="0"/>
              <a:t>[It should say] F = ma, so a = F/m with m(10) = 100 − 50 = 50 kg, giving a = 2000 / 50 = 40 m/s²</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A net force F(t) = 12t − 3t² N acts on a 2.0 kg body at rest from t = 0 to t = 4.0 s, peaking at 12 N. What is its momentum at 4.0 s?</a:t>
            </a:r>
          </a:p>
          <a:p>
            <a:pPr marL="0" indent="0">
              <a:buNone/>
            </a:pPr>
            <a:r>
              <a:rPr lang="en-GB" sz="1200" dirty="0"/>
              <a:t>[Options] A 48 kg·m/s — the peak force acting for the whole 4.0 s   B 32 kg·m/s   C 24 kg·m/s — the average of 0 and 12 N, times 4.0 s</a:t>
            </a:r>
          </a:p>
          <a:p>
            <a:pPr marL="0" indent="0">
              <a:buNone/>
            </a:pPr>
            <a:r>
              <a:rPr lang="en-GB" sz="1200" dirty="0"/>
              <a:t>[Figure] A net force rising from zero to a peak of 12 newtons at 2.0 seconds and falling back to zero at 4.0 seconds, with the region between the curve and the time axis left as an unknown area.</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 rocket burns fuel at a steady rate and its engine pushes with a constant thrust. Does it accelerate steadily? Constant force, so constant acceleration — that is what F = ma says, and the thrust really is constant all the way through the burn.</a:t>
            </a:r>
          </a:p>
          <a:p>
            <a:pPr marL="0" indent="0">
              <a:buNone/>
            </a:pPr>
            <a:r>
              <a:rPr lang="en-GB" sz="1200" dirty="0"/>
              <a:t>[Answer] No. The mass is falling the whole time, so a = F/m climbs: a sled at 100 kg with 2000 N of thrust accelerates at 20 m/s², and ten seconds later at 50 kg the same 2000 N gives 40 m/s². F = ma assumed a fixed m, and this is the case where that assumption breaks. The safe form is F = dp/dt, from which F = ma follows only when the mass is constant — which is why astronauts pull their heaviest g at the very end of a burn.</a:t>
            </a:r>
          </a:p>
          <a:p>
            <a:pPr marL="0" indent="0">
              <a:buNone/>
            </a:pPr>
            <a:r>
              <a:rPr lang="en-GB" sz="1200" dirty="0"/>
              <a:t>[Figure] One rocket sled drawn twice on the same rail, at 100 kilograms when the burn starts and 50 kilograms ten seconds later, with an identical 2000 newton thrust arrow on each and no acceleration marked.</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32 kg·m/s. Δp is the area under the curve, and the curve is a parabola rather than a straight line or a rectangle. ∫₀⁴(12t − 3t²)dt = [6t² − t³]₀⁴ = 96 − 64 = 32 kg·m/s, giving 16 m/s. 48 is 12 × 4, the peak force treated as if it acted throughout — the rectangle drawn round the hump. 24 is 6 × 4, the average of the two end values, which would be right if the force ramped linearly; a parabolic hump spends more of its time near the peak than a straight line does, and its mean is two thirds of the peak, not one half.</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What does the signed area under a net-force–time graph represent?</a:t>
            </a:r>
          </a:p>
          <a:p>
            <a:pPr marL="0" indent="0">
              <a:buNone/>
            </a:pPr>
            <a:r>
              <a:rPr lang="en-GB" sz="1200" dirty="0"/>
              <a:t>[Options] A Work   B Change in momentum   C Change in acceleration</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What does the signed area under a net-force–time graph represent?</a:t>
            </a:r>
          </a:p>
          <a:p>
            <a:pPr marL="0" indent="0">
              <a:buNone/>
            </a:pPr>
            <a:r>
              <a:rPr lang="en-GB" sz="1200" dirty="0"/>
              <a:t>[Option by option] A: Work is the area under a force–distance graph, which is a different graph with a different horizontal axis. Both are areas under a force, and the axis is what decides which quantity you get: force × distance is joules, force × time is kg·m/s.  B: Correct. ∫F dt is impulse, and impulse is Δp — that is the momentum form of Newton's second law read backwards.  C: Acceleration is what force gives you after dividing by mass, not after multiplying by time, and it is read off the graph's height rather than accumulated under it. A change in acceleration would be a change in the height of this curve.</a:t>
            </a:r>
          </a:p>
          <a:p>
            <a:pPr marL="0" indent="0">
              <a:buNone/>
            </a:pPr>
            <a:r>
              <a:rPr lang="en-GB" sz="1200" dirty="0"/>
              <a:t>[Answer] B — Change in momentum</a:t>
            </a:r>
          </a:p>
          <a:p>
            <a:pPr marL="0" indent="0">
              <a:buNone/>
            </a:pPr>
            <a:r>
              <a:rPr lang="en-GB" sz="1200" dirty="0"/>
              <a:t>[Why] Integrating force over time gives impulse, which equals Δp.</a:t>
            </a:r>
          </a:p>
          <a:p>
            <a:pPr marL="0" indent="0">
              <a:buNone/>
            </a:pPr>
            <a:r>
              <a:rPr lang="en-GB" sz="1200" dirty="0"/>
              <a:t>[Reveal] One click for the answer, then one for the reason.</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2.0 kg body at rest feels F(t) = 12t − 3t² N for 0 ≤ t ≤ 4 s. Find its momentum at t = 4 s.</a:t>
            </a:r>
          </a:p>
          <a:p>
            <a:pPr marL="0" indent="0">
              <a:buNone/>
            </a:pPr>
            <a:r>
              <a:rPr lang="en-GB" sz="1200" dirty="0"/>
              <a:t>[Answer] p = 32 kg·m/s (v = 16 m/s)</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Δp = ∫₀⁴ (12t − 3t²) dt = [6t² − t³]₀⁴.</a:t>
            </a:r>
          </a:p>
          <a:p>
            <a:pPr marL="0" indent="0">
              <a:buNone/>
            </a:pPr>
            <a:r>
              <a:rPr lang="en-GB" sz="1200" dirty="0"/>
              <a:t>[Step 2] = 96 − 64 = 32 kg·m/s.</a:t>
            </a:r>
          </a:p>
          <a:p>
            <a:pPr marL="0" indent="0">
              <a:buNone/>
            </a:pPr>
            <a:r>
              <a:rPr lang="en-GB" sz="1200" dirty="0"/>
              <a:t>[Step 3] v = 32 ÷ 2.0 = 16 m/s.</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p = 32 kg·m/s (v = 16 m/s)</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rocket sled loses mass as it ejects gas: its thrust is constant at 2000 N while its mass falls as m(t) = 100 − 5t kg. Using F = dp/dt thinking, find its acceleration at t = 0 and t = 10 s, and explain the difference.</a:t>
            </a:r>
          </a:p>
          <a:p>
            <a:pPr marL="0" indent="0">
              <a:buNone/>
            </a:pPr>
            <a:r>
              <a:rPr lang="en-GB" sz="1200" dirty="0"/>
              <a:t>[Answer] 20 m/s² rising to 40 m/s² as propellant is spent</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a = F/m at each instant (thrust fixed, mass changing).</a:t>
            </a:r>
          </a:p>
          <a:p>
            <a:pPr marL="0" indent="0">
              <a:buNone/>
            </a:pPr>
            <a:r>
              <a:rPr lang="en-GB" sz="1200" dirty="0"/>
              <a:t>[Step 2] t = 0: a = 2000/100 = 20 m/s². t = 10: a = 2000/50 = 40 m/s².</a:t>
            </a:r>
          </a:p>
          <a:p>
            <a:pPr marL="0" indent="0">
              <a:buNone/>
            </a:pPr>
            <a:r>
              <a:rPr lang="en-GB" sz="1200" dirty="0"/>
              <a:t>[Step 3] Same force on a shrinking mass accelerates it ever harder — why rockets pull more g late in a burn.</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20 m/s² rising to 40 m/s² as propellant is spent</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https://giophysics.com/chapter-9/presentation/?lesson=calculus moves them.</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Newton's second law is most general in momentum form: net external force equals dp/dt. For a force that varies with time, integrate the signed curve instead of multiplying by one arbitrary force value.</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The slope of a momentum–time graph is net force at that instant.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The signed area under a net-force–time graph is the momentum change.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Rectangles or trapezoids turn sampled forces into a numerical impulse; smaller intervals reduce error.</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Rate form: Fnet = dp/dt</a:t>
            </a:r>
          </a:p>
          <a:p>
            <a:pPr marL="0" indent="0">
              <a:buNone/>
            </a:pPr>
            <a:r>
              <a:rPr lang="en-GB" sz="1200" dirty="0"/>
              <a:t>[In plain English] Force is how quickly momentum changes — Newton's second law in its most general form.</a:t>
            </a:r>
          </a:p>
          <a:p>
            <a:pPr marL="0" indent="0">
              <a:buNone/>
            </a:pPr>
            <a:r>
              <a:rPr lang="en-GB" sz="1200" dirty="0"/>
              <a:t>[Note] Valid even when the mass is not constant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Accumulated change: Δp = ∫ Fnet(t) dt</a:t>
            </a:r>
          </a:p>
          <a:p>
            <a:pPr marL="0" indent="0">
              <a:buNone/>
            </a:pPr>
            <a:r>
              <a:rPr lang="en-GB" sz="1200" dirty="0"/>
              <a:t>[In plain English] Add up the force over the whole time it acts and you get the total momentum change.</a:t>
            </a:r>
          </a:p>
          <a:p>
            <a:pPr marL="0" indent="0">
              <a:buNone/>
            </a:pPr>
            <a:r>
              <a:rPr lang="en-GB" sz="1200" dirty="0"/>
              <a:t>[Note] Integrate over the full time interval</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Fixed mass: Fnet = ma</a:t>
            </a:r>
          </a:p>
          <a:p>
            <a:pPr marL="0" indent="0">
              <a:buNone/>
            </a:pPr>
            <a:r>
              <a:rPr lang="en-GB" sz="1200" dirty="0"/>
              <a:t>[In plain English] The familiar F = ma — it comes from the momentum rate form when the mass stays constant.</a:t>
            </a:r>
          </a:p>
          <a:p>
            <a:pPr marL="0" indent="0">
              <a:buNone/>
            </a:pPr>
            <a:r>
              <a:rPr lang="en-GB" sz="1200" dirty="0"/>
              <a:t>[Note] Follows from dp/dt when mass is constant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png"/><Relationship Id="rId4" Type="http://schemas.openxmlformats.org/officeDocument/2006/relationships/hyperlink" Target="https://giophysics.com/chapter-9/presentation/?lesson=calculus"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png"/><Relationship Id="rId4" Type="http://schemas.openxmlformats.org/officeDocument/2006/relationships/hyperlink" Target="https://giophysics.com/chapter-9/presentation/?lesson=calculu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hyperlink" Target="https://giophysics.com/chapter-9/presentation/?lesson=calculus"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hyperlink" Target="https://giophysics.com/chapter-9/momentum-model-for-gaming/" TargetMode="External"/><Relationship Id="rId4" Type="http://schemas.openxmlformats.org/officeDocument/2006/relationships/hyperlink" Target="https://giophysics.com/chapter-9/momentum-calculus/" TargetMode="External"/><Relationship Id="rId5" Type="http://schemas.openxmlformats.org/officeDocument/2006/relationships/hyperlink" Target="https://giophysics.com/chapter-9/presentation/?lesson=calculus" TargetMode="External"/><Relationship Id="rId6" Type="http://schemas.openxmlformats.org/officeDocument/2006/relationships/hyperlink" Target="https://giophysics.com/chapter-9/" TargetMode="External"/><Relationship Id="rId7" Type="http://schemas.openxmlformats.org/officeDocument/2006/relationships/hyperlink" Target="https://giophysics.com/downloads/9-6-momentum-calculus-integration.pdf"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05 · Momentum</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Rates and accumulated impulse</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Momentum Calculus Integration</a:t>
            </a:r>
          </a:p>
        </p:txBody>
      </p:sp>
      <p:sp>
        <p:nvSpPr>
          <p:cNvPr id="6" name="text"/>
          <p:cNvSpPr txBox="1"/>
          <p:nvPr/>
        </p:nvSpPr>
        <p:spPr>
          <a:xfrm>
            <a:off x="558800" y="2211070"/>
            <a:ext cx="11074400" cy="206375"/>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Force is the rate at which momentum changes. Integrating that rate gives the complete momentum change.</a:t>
            </a:r>
          </a:p>
        </p:txBody>
      </p:sp>
      <p:sp>
        <p:nvSpPr>
          <p:cNvPr id="7" name="panel"/>
          <p:cNvSpPr/>
          <p:nvPr/>
        </p:nvSpPr>
        <p:spPr>
          <a:xfrm>
            <a:off x="558800" y="2569845"/>
            <a:ext cx="11074400" cy="12700"/>
          </a:xfrm>
          <a:prstGeom prst="rect">
            <a:avLst/>
          </a:prstGeom>
          <a:solidFill>
            <a:srgbClr val="C6C8BB"/>
          </a:solidFill>
          <a:ln>
            <a:noFill/>
          </a:ln>
        </p:spPr>
      </p:sp>
      <p:sp>
        <p:nvSpPr>
          <p:cNvPr id="8" name="fact-label"/>
          <p:cNvSpPr txBox="1"/>
          <p:nvPr/>
        </p:nvSpPr>
        <p:spPr>
          <a:xfrm>
            <a:off x="558800" y="274764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74764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6 of 7 in Momentum</a:t>
            </a:r>
          </a:p>
        </p:txBody>
      </p:sp>
      <p:sp>
        <p:nvSpPr>
          <p:cNvPr id="10" name="fact-label"/>
          <p:cNvSpPr txBox="1"/>
          <p:nvPr/>
        </p:nvSpPr>
        <p:spPr>
          <a:xfrm>
            <a:off x="558800" y="302641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02641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15 slides in the 45-minute core run, about 41.5 minutes of it</a:t>
            </a:r>
          </a:p>
        </p:txBody>
      </p:sp>
      <p:sp>
        <p:nvSpPr>
          <p:cNvPr id="12" name="fact-label"/>
          <p:cNvSpPr txBox="1"/>
          <p:nvPr/>
        </p:nvSpPr>
        <p:spPr>
          <a:xfrm>
            <a:off x="558800" y="330517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30517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https://giophysics.com/chapter-9/momentum-calculus/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MOMENTUM CALCULUS INTEGRATION</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Momentum Calculus Integration.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29</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 force that is never the same twice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2986402" y="1854200"/>
            <a:ext cx="6219196" cy="3600450"/>
          </a:xfrm>
          <a:prstGeom prst="rect">
            <a:avLst/>
          </a:prstGeom>
          <a:solidFill>
            <a:srgbClr val="FFFFFF"/>
          </a:solidFill>
          <a:ln w="9525">
            <a:solidFill>
              <a:srgbClr val="C6C8BB"/>
            </a:solidFill>
          </a:ln>
        </p:spPr>
      </p:sp>
      <p:pic>
        <p:nvPicPr>
          <p:cNvPr id="7" name="A net force rising from zero to a peak of 12 newtons at 2.0 seconds and falling back to zero at 4.0 seconds, with the region between the curve and the time axis left as an unknown area." descr="A net force rising from zero to a peak of 12 newtons at 2.0 seconds and falling back to zero at 4.0 seconds, with the region between the curve and the time axis left as an unknown area."/>
          <p:cNvPicPr>
            <a:picLocks noChangeAspect="1"/>
          </p:cNvPicPr>
          <p:nvPr/>
        </p:nvPicPr>
        <p:blipFill>
          <a:blip r:embed="rId3"/>
          <a:stretch>
            <a:fillRect/>
          </a:stretch>
        </p:blipFill>
        <p:spPr>
          <a:xfrm>
            <a:off x="3100702" y="1968500"/>
            <a:ext cx="5990596"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net force rising from zero to a peak of 12 newtons at 2.0 seconds and falling back to zero at 4.0 seconds, with the region between the curve and the time axis left as an unknown area.</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MOMENTUM CALCULUS INTEGRATION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Momentum Calculus Integration.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29</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F = ma is not the universal starting point for variable-mass systems. Fexternal = dp/dt is the safer statement.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MOMENTUM CALCULUS INTEGRATION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Momentum Calculus Integration.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29</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net force F = 10 N acts on a body for 3.0 s. Use Δp = ∫F dt to find the momentum change.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MOMENTUM CALCULUS INTEGRATION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Momentum Calculus Integration.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29</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net force F = 10 N acts on a body for 3.0 s. Use Δp = ∫F dt to find the momentum change.</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Constant force: Δp = FΔt = 10 × 3.0.</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Δp = 30 kg·m/s.</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MOMENTUM CALCULUS INTEGRATION</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Momentum Calculus Integration.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29</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Δp = 30 kg·m/s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MOMENTUM  ·  MOMENTUM CALCULUS INTEGRATION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Momentum — Momentum Calculus Integration.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14 / 29</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3.0 kg cart starts from rest under F(t) = 6t N from t = 0 to 2.0 s. Find its final speed.</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MOMENTUM CALCULUS INTEGRATION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Momentum Calculus Integration.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29</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3.0 kg cart starts from rest under F(t) = 6t N from t = 0 to 2.0 s. Find its final speed.</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J = ∫₀² 6t dt = [3t²]₀² = 12 N·s.</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Δp = J, so final momentum is 12 kg·m/s.</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 = p/m = 12/3.0.</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MOMENTUM CALCULUS INTEGRATION</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Momentum Calculus Integration.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29</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v = 4.0 m/s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MOMENTUM  ·  MOMENTUM CALCULUS INTEGRATION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Momentum — Momentum Calculus Integration.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17 / 29</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rocket sled's thrust is a constant 2000 N and its mass falls as m(t) = 100 − 5t kg. Find its acceleration at t = 10 s.</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thrust is the only horizontal force, so Fnet = 2000 N</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 = ma, so a = F/m with m = 100 kg</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 2000 / 100 = 20 m/s²</a:t>
            </a:r>
          </a:p>
        </p:txBody>
      </p:sp>
      <p:sp>
        <p:nvSpPr>
          <p:cNvPr id="14" name="step-number"/>
          <p:cNvSpPr txBox="1"/>
          <p:nvPr/>
        </p:nvSpPr>
        <p:spPr>
          <a:xfrm>
            <a:off x="558800" y="34290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5.</a:t>
            </a:r>
          </a:p>
        </p:txBody>
      </p:sp>
      <p:sp>
        <p:nvSpPr>
          <p:cNvPr id="15" name="step"/>
          <p:cNvSpPr txBox="1"/>
          <p:nvPr/>
        </p:nvSpPr>
        <p:spPr>
          <a:xfrm>
            <a:off x="939800" y="34290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thrust is constant, so this is the acceleration throughout the burn.</a:t>
            </a:r>
          </a:p>
        </p:txBody>
      </p:sp>
      <p:sp>
        <p:nvSpPr>
          <p:cNvPr id="16" name="text"/>
          <p:cNvSpPr txBox="1"/>
          <p:nvPr/>
        </p:nvSpPr>
        <p:spPr>
          <a:xfrm>
            <a:off x="558800" y="38227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3 IS WRONG</a:t>
            </a:r>
          </a:p>
        </p:txBody>
      </p:sp>
      <p:sp>
        <p:nvSpPr>
          <p:cNvPr id="17" name="text"/>
          <p:cNvSpPr txBox="1"/>
          <p:nvPr/>
        </p:nvSpPr>
        <p:spPr>
          <a:xfrm>
            <a:off x="558800" y="403034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mass has been read off the problem instead of out of m(t). At t = 10 s the sled is 100 − 5 × 10 = 50 kg, half of what it launched at, and it is a natural slip because 100 kg is the number the question states and t = 10 s looks like it belongs to a different part of the sum. The line beneath it then generalises the error into a claim the whole question was set to disprove.</a:t>
            </a:r>
          </a:p>
        </p:txBody>
      </p:sp>
      <p:sp>
        <p:nvSpPr>
          <p:cNvPr id="18" name="text"/>
          <p:cNvSpPr txBox="1"/>
          <p:nvPr/>
        </p:nvSpPr>
        <p:spPr>
          <a:xfrm>
            <a:off x="558800" y="50819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9" name="text"/>
          <p:cNvSpPr txBox="1"/>
          <p:nvPr/>
        </p:nvSpPr>
        <p:spPr>
          <a:xfrm>
            <a:off x="558800" y="528955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F = ma, so a = F/m with m(10) = 100 − 50 = 50 kg, giving a = 2000 / 50 = 40 m/s²</a:t>
            </a:r>
          </a:p>
        </p:txBody>
      </p:sp>
      <p:sp>
        <p:nvSpPr>
          <p:cNvPr id="20" name="panel"/>
          <p:cNvSpPr/>
          <p:nvPr/>
        </p:nvSpPr>
        <p:spPr>
          <a:xfrm>
            <a:off x="558800" y="431800"/>
            <a:ext cx="11074400" cy="12700"/>
          </a:xfrm>
          <a:prstGeom prst="rect">
            <a:avLst/>
          </a:prstGeom>
          <a:solidFill>
            <a:srgbClr val="C6C8BB"/>
          </a:solidFill>
          <a:ln>
            <a:noFill/>
          </a:ln>
        </p:spPr>
      </p:sp>
      <p:sp>
        <p:nvSpPr>
          <p:cNvPr id="2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MOMENTUM CALCULUS INTEGRATION</a:t>
            </a:r>
          </a:p>
        </p:txBody>
      </p:sp>
      <p:sp>
        <p:nvSpPr>
          <p:cNvPr id="2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3" name="panel"/>
          <p:cNvSpPr/>
          <p:nvPr/>
        </p:nvSpPr>
        <p:spPr>
          <a:xfrm>
            <a:off x="558800" y="6299200"/>
            <a:ext cx="11074400" cy="12700"/>
          </a:xfrm>
          <a:prstGeom prst="rect">
            <a:avLst/>
          </a:prstGeom>
          <a:solidFill>
            <a:srgbClr val="C6C8BB"/>
          </a:solidFill>
          <a:ln>
            <a:noFill/>
          </a:ln>
        </p:spPr>
      </p:sp>
      <p:sp>
        <p:nvSpPr>
          <p:cNvPr id="2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Momentum Calculus Integration. Built by GioPhysics from the lesson's own copy; nothing on these slides is re-authored.</a:t>
            </a:r>
          </a:p>
        </p:txBody>
      </p:sp>
      <p:sp>
        <p:nvSpPr>
          <p:cNvPr id="2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29</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6"/>
                                        </p:tgtEl>
                                        <p:attrNameLst>
                                          <p:attrName>style.visibility</p:attrName>
                                        </p:attrNameLst>
                                      </p:cBhvr>
                                      <p:to>
                                        <p:strVal val="visible"/>
                                      </p:to>
                                    </p:set>
                                    <p:animEffect transition="in" filter="fade">
                                      <p:cBhvr>
                                        <p:cTn id="5" dur="400"/>
                                        <p:tgtEl>
                                          <p:spTgt spid="16"/>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7"/>
                                        </p:tgtEl>
                                        <p:attrNameLst>
                                          <p:attrName>style.visibility</p:attrName>
                                        </p:attrNameLst>
                                      </p:cBhvr>
                                      <p:to>
                                        <p:strVal val="visible"/>
                                      </p:to>
                                    </p:set>
                                    <p:animEffect transition="in" filter="fade">
                                      <p:cBhvr>
                                        <p:cTn id="8" dur="4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400"/>
                                        <p:tgtEl>
                                          <p:spTgt spid="1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4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net force F(t) = 12t − 3t² N acts on a 2.0 kg body at rest from t = 0 to t = 4.0 s, peaking at 12 N. What is its momentum at 4.0 s?</a:t>
            </a:r>
          </a:p>
        </p:txBody>
      </p:sp>
      <p:sp>
        <p:nvSpPr>
          <p:cNvPr id="7" name="text"/>
          <p:cNvSpPr txBox="1"/>
          <p:nvPr/>
        </p:nvSpPr>
        <p:spPr>
          <a:xfrm>
            <a:off x="558800" y="29476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48 kg·m/s — the peak force acting for the whole 4.0 s</a:t>
            </a:r>
          </a:p>
        </p:txBody>
      </p:sp>
      <p:sp>
        <p:nvSpPr>
          <p:cNvPr id="8" name="text"/>
          <p:cNvSpPr txBox="1"/>
          <p:nvPr/>
        </p:nvSpPr>
        <p:spPr>
          <a:xfrm>
            <a:off x="558800" y="324612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32 kg·m/s</a:t>
            </a:r>
          </a:p>
        </p:txBody>
      </p:sp>
      <p:sp>
        <p:nvSpPr>
          <p:cNvPr id="9" name="text"/>
          <p:cNvSpPr txBox="1"/>
          <p:nvPr/>
        </p:nvSpPr>
        <p:spPr>
          <a:xfrm>
            <a:off x="558800" y="35445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24 kg·m/s — the average of 0 and 12 N, times 4.0 s</a:t>
            </a:r>
          </a:p>
        </p:txBody>
      </p:sp>
      <p:sp>
        <p:nvSpPr>
          <p:cNvPr id="10" name="panel"/>
          <p:cNvSpPr/>
          <p:nvPr/>
        </p:nvSpPr>
        <p:spPr>
          <a:xfrm>
            <a:off x="7010400" y="1854200"/>
            <a:ext cx="4622800" cy="2701907"/>
          </a:xfrm>
          <a:prstGeom prst="rect">
            <a:avLst/>
          </a:prstGeom>
          <a:solidFill>
            <a:srgbClr val="FFFFFF"/>
          </a:solidFill>
          <a:ln w="9525">
            <a:solidFill>
              <a:srgbClr val="C6C8BB"/>
            </a:solidFill>
          </a:ln>
        </p:spPr>
      </p:sp>
      <p:pic>
        <p:nvPicPr>
          <p:cNvPr id="11" name="A net force rising from zero to a peak of 12 newtons at 2.0 seconds and falling back to zero at 4.0 seconds, with the region between the curve and the time axis left as an unknown area." descr="A net force rising from zero to a peak of 12 newtons at 2.0 seconds and falling back to zero at 4.0 seconds, with the region between the curve and the time axis left as an unknown area."/>
          <p:cNvPicPr>
            <a:picLocks noChangeAspect="1"/>
          </p:cNvPicPr>
          <p:nvPr/>
        </p:nvPicPr>
        <p:blipFill>
          <a:blip r:embed="rId3"/>
          <a:stretch>
            <a:fillRect/>
          </a:stretch>
        </p:blipFill>
        <p:spPr>
          <a:xfrm>
            <a:off x="7124700" y="1968500"/>
            <a:ext cx="4394200" cy="2473307"/>
          </a:xfrm>
          <a:prstGeom prst="rect">
            <a:avLst/>
          </a:prstGeom>
        </p:spPr>
      </p:pic>
      <p:sp>
        <p:nvSpPr>
          <p:cNvPr id="12" name="text"/>
          <p:cNvSpPr txBox="1"/>
          <p:nvPr/>
        </p:nvSpPr>
        <p:spPr>
          <a:xfrm>
            <a:off x="7010400" y="4619607"/>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net force rising from zero to a peak of 12 newtons at 2.0 seconds and falling back to zero at 4.0 seconds, with the region between the curve and the time axis left as an unknown area.</a:t>
            </a:r>
          </a:p>
        </p:txBody>
      </p:sp>
      <p:sp>
        <p:nvSpPr>
          <p:cNvPr id="13" name="text"/>
          <p:cNvSpPr txBox="1"/>
          <p:nvPr/>
        </p:nvSpPr>
        <p:spPr>
          <a:xfrm>
            <a:off x="7010400" y="546288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MOMENTUM CALCULUS INTEGRATION</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Momentum Calculus Integration.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29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 rocket burns fuel at a steady rate and its engine pushes with a constant thrust. Does it accelerate steadily?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Constant force, so constant acceleration — that is what F = ma says, and the thrust really is constant all the way through the burn.</a:t>
            </a:r>
          </a:p>
        </p:txBody>
      </p:sp>
      <p:sp>
        <p:nvSpPr>
          <p:cNvPr id="7" name="text"/>
          <p:cNvSpPr txBox="1"/>
          <p:nvPr/>
        </p:nvSpPr>
        <p:spPr>
          <a:xfrm>
            <a:off x="558800" y="287401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081655"/>
            <a:ext cx="6146800" cy="252603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No. The mass is falling the whole time, so a = F/m climbs: a sled at 100 kg with 2000 N of thrust accelerates at 20 m/s², and ten seconds later at 50 kg the same 2000 N gives 40 m/s². F = ma assumed a fixed m, and this is the case where that assumption breaks. The safe form is F = dp/dt, from which F = ma follows only when the mass is constant — which is why astronauts pull their heaviest g at the very end of a burn.</a:t>
            </a:r>
          </a:p>
        </p:txBody>
      </p:sp>
      <p:sp>
        <p:nvSpPr>
          <p:cNvPr id="9" name="panel"/>
          <p:cNvSpPr/>
          <p:nvPr/>
        </p:nvSpPr>
        <p:spPr>
          <a:xfrm>
            <a:off x="7010400" y="1854200"/>
            <a:ext cx="4622800" cy="2563803"/>
          </a:xfrm>
          <a:prstGeom prst="rect">
            <a:avLst/>
          </a:prstGeom>
          <a:solidFill>
            <a:srgbClr val="FFFFFF"/>
          </a:solidFill>
          <a:ln w="9525">
            <a:solidFill>
              <a:srgbClr val="C6C8BB"/>
            </a:solidFill>
          </a:ln>
        </p:spPr>
      </p:sp>
      <p:pic>
        <p:nvPicPr>
          <p:cNvPr id="10" name="One rocket sled drawn twice on the same rail, at 100 kilograms when the burn starts and 50 kilograms ten seconds later, with an identical 2000 newton thrust arrow on each and no acceleration marked." descr="One rocket sled drawn twice on the same rail, at 100 kilograms when the burn starts and 50 kilograms ten seconds later, with an identical 2000 newton thrust arrow on each and no acceleration marked."/>
          <p:cNvPicPr>
            <a:picLocks noChangeAspect="1"/>
          </p:cNvPicPr>
          <p:nvPr/>
        </p:nvPicPr>
        <p:blipFill>
          <a:blip r:embed="rId3"/>
          <a:stretch>
            <a:fillRect/>
          </a:stretch>
        </p:blipFill>
        <p:spPr>
          <a:xfrm>
            <a:off x="7124700" y="1968500"/>
            <a:ext cx="4394200" cy="2335203"/>
          </a:xfrm>
          <a:prstGeom prst="rect">
            <a:avLst/>
          </a:prstGeom>
        </p:spPr>
      </p:pic>
      <p:sp>
        <p:nvSpPr>
          <p:cNvPr id="11" name="text"/>
          <p:cNvSpPr txBox="1"/>
          <p:nvPr/>
        </p:nvSpPr>
        <p:spPr>
          <a:xfrm>
            <a:off x="7010400" y="4481503"/>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One rocket sled drawn twice on the same rail, at 100 kilograms when the burn starts and 50 kilograms ten seconds later, with an identical 2000 newton thrust arrow on each and no acceleration marked.</a:t>
            </a:r>
          </a:p>
        </p:txBody>
      </p:sp>
      <p:sp>
        <p:nvSpPr>
          <p:cNvPr id="12" name="text"/>
          <p:cNvSpPr txBox="1"/>
          <p:nvPr/>
        </p:nvSpPr>
        <p:spPr>
          <a:xfrm>
            <a:off x="7010400" y="5324783"/>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MOMENTUM CALCULUS INTEGRATION</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Momentum Calculus Integration.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29</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76689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32 kg·m/s</a:t>
            </a:r>
          </a:p>
        </p:txBody>
      </p:sp>
      <p:sp>
        <p:nvSpPr>
          <p:cNvPr id="7" name="text"/>
          <p:cNvSpPr txBox="1"/>
          <p:nvPr/>
        </p:nvSpPr>
        <p:spPr>
          <a:xfrm>
            <a:off x="558800" y="31136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321245"/>
            <a:ext cx="11074400" cy="12382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Δp is the area under the curve, and the curve is a parabola rather than a straight line or a rectangle. ∫₀⁴(12t − 3t²)dt = [6t² − t³]₀⁴ = 96 − 64 = 32 kg·m/s, giving 16 m/s. 48 is 12 × 4, the peak force treated as if it acted throughout — the rectangle drawn round the hump. 24 is 6 × 4, the average of the two end values, which would be right if the force ramped linearly; a parabolic hump spends more of its time near the peak than a straight line does, and its mean is two thirds of the peak, not one half.</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MOMENTUM  ·  MOMENTUM CALCULUS INTEGRATION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Momentum — Momentum Calculus Integration.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20 / 29</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What does the signed area under a net-force–time graph represent?</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Work</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Change in momentum</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Change in acceleration</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MOMENTUM CALCULUS INTEGRATION</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Momentum Calculus Integration.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29</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Change in momentum</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Integrating force over time gives impulse, which equals Δp.</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Work is the area under a force–distance graph, which is a different graph with a different horizontal axis. Both are areas under a force, and the axis is what decides which quantity you get: force × distance is joules, force × time is kg·m/s.</a:t>
            </a:r>
          </a:p>
        </p:txBody>
      </p:sp>
      <p:sp>
        <p:nvSpPr>
          <p:cNvPr id="11" name="text"/>
          <p:cNvSpPr txBox="1"/>
          <p:nvPr/>
        </p:nvSpPr>
        <p:spPr>
          <a:xfrm>
            <a:off x="558800" y="387731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∫F dt is impulse, and impulse is Δp — that is the momentum form of Newton's second law read backwards.</a:t>
            </a:r>
          </a:p>
        </p:txBody>
      </p:sp>
      <p:sp>
        <p:nvSpPr>
          <p:cNvPr id="12" name="text"/>
          <p:cNvSpPr txBox="1"/>
          <p:nvPr/>
        </p:nvSpPr>
        <p:spPr>
          <a:xfrm>
            <a:off x="558800" y="415544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Acceleration is what force gives you after dividing by mass, not after multiplying by time, and it is read off the graph's height rather than accumulated under it. A change in acceleration would be a change in the height of this curve.</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MOMENTUM  ·  MOMENTUM CALCULUS INTEGRATION</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Momentum — Momentum Calculus Integration.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22 / 29</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2.0 kg body at rest feels F(t) = 12t − 3t² N for 0 ≤ t ≤ 4 s. Find its momentum at t = 4 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MOMENTUM CALCULUS INTEGRATION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Momentum Calculus Integration.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29</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2.0 kg body at rest feels F(t) = 12t − 3t² N for 0 ≤ t ≤ 4 s. Find its momentum at t = 4 s.</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Δp = ∫₀⁴ (12t − 3t²) dt = [6t² − t³]₀⁴.</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 96 − 64 = 32 kg·m/s.</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 = 32 ÷ 2.0 = 16 m/s.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MOMENTUM CALCULUS INTEGRATION</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Momentum Calculus Integration.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29</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p = 32 kg·m/s (v = 16 m/s)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MOMENTUM  ·  MOMENTUM CALCULUS INTEGRATION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Momentum — Momentum Calculus Integration.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25 / 29</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rocket sled loses mass as it ejects gas: its thrust is constant at 2000 N while its mass falls as m(t) = 100 − 5t kg. Using F = dp/dt thinking, find its acceleration at t = 0 and t = 10 s, and explain the difference.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MOMENTUM CALCULUS INTEGRATION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Momentum Calculus Integration.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29</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rocket sled loses mass as it ejects gas: its thrust is constant at 2000 N while its mass falls as m(t) = 100 − 5t kg. Using F = dp/dt thinking, find its acceleration at t = 0 and t = 10 s, and explain the difference.</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 F/m at each instant (thrust fixed, mass changing).</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 = 0: a = 2000/100 = 20 m/s². t = 10: a = 2000/50 = 40 m/s².</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Same force on a shrinking mass accelerates it ever harder — why rockets pull more g late in a burn.</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MOMENTUM CALCULUS INTEGRATION</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Momentum Calculus Integration.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29</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20 m/s² rising to 40 m/s² as propellant is spent</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MOMENTUM  ·  MOMENTUM CALCULUS INTEGRATION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Momentum — Momentum Calculus Integration.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28 / 29</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MOMENTUM</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5.7 Momentum Model for Gaming</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https://giophysics.com/chapter-9/momentum-model-for-gaming/</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https://giophysics.com/chapter-9/momentum-calculus/</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https://giophysics.com/chapter-9/presentation/?lesson=calculus</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Momentum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https://giophysics.com/chapter-9/</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https://giophysics.com/downloads/9-6-momentum-calculus-integration.pdf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MOMENTUM CALCULUS INTEGRATION</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Momentum Calculus Integration.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29</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Rates and accumulated impulse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Newton's second law is most general in momentum form: net external force equals dp/dt. For a force that varies with time, integrate the signed curve instead of multiplying by one arbitrary force value.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MOMENTUM CALCULUS INTEGRATION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Momentum Calculus Integration.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29</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Derivative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slope of a momentum–time graph is net force at that instant.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MOMENTUM CALCULUS INTEGRATION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Momentum Calculus Integration.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29</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Integral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signed area under a net-force–time graph is the momentum change.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MOMENTUM CALCULUS INTEGRATION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Momentum Calculus Integration.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29</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Approximate measured data</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Rectangles or trapezoids turn sampled forces into a numerical impulse; smaller intervals reduce error.</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MOMENTUM CALCULUS INTEGRATION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Momentum Calculus Integration.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29</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Rate form</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Fnet = dp/dt</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Valid even when the mass is not constant</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Force is how quickly momentum changes — Newton's second law in its most general form.</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MOMENTUM CALCULUS INTEGRATION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Momentum Calculus Integration.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29</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Accumulated change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Δp = ∫ Fnet(t) dt</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Integrate over the full time interval</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Add up the force over the whole time it acts and you get the total momentum change.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MOMENTUM CALCULUS INTEGRATION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Momentum Calculus Integration.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29</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Fixed mass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Fnet = ma</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Follows from dp/dt when mass is constant</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familiar F = ma — it comes from the momentum rate form when the mass stays constant.</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MOMENTUM CALCULUS INTEGRATION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Momentum Calculus Integration.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29</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29</Slides>
  <Notes>29</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Momentum — Momentum Calculus Integration</dc:title>
  <dc:subject>Momentum</dc:subject>
  <dc:creator>GioPhysics</dc:creator>
  <cp:keywords>lesson, Momentum, chapter-9,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