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notesMaster" Target="notesMasters/notesMaster1.xml"/><Relationship Id="rId3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Momentum — Conservation of Momentum. Lesson 3 of 7.</a:t>
            </a:r>
          </a:p>
          <a:p>
            <a:pPr marL="0" indent="0">
              <a:buNone/>
            </a:pPr>
            <a:r>
              <a:rPr lang="en-GB" sz="1200" dirty="0"/>
              <a:t>[Intro] Internal forces exchange momentum between objects. Only external impulse changes the total momentum of the chosen system.</a:t>
            </a:r>
          </a:p>
          <a:p>
            <a:pPr marL="0" indent="0">
              <a:buNone/>
            </a:pPr>
            <a:r>
              <a:rPr lang="en-GB" sz="1200" dirty="0"/>
              <a:t>[Source] https://giophysics.com/chapter-9/conservation-of-momentum/</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An 80 kilogram and a 40 kilogram skater standing at rest in contact on smooth ice, both enclosed by a dashed rectangle marking the system, with no velocity arrow on either of them.</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Momentum conservation is not a statement that each object keeps its momentum. Objects can exchange large amounts while the vector total remains fixed.</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stationary 80 kg skater pushes a 40 kg skater away at 3.0 m/s. What is the heavier skater's recoil speed?</a:t>
            </a:r>
          </a:p>
          <a:p>
            <a:pPr marL="0" indent="0">
              <a:buNone/>
            </a:pPr>
            <a:r>
              <a:rPr lang="en-GB" sz="1200" dirty="0"/>
              <a:t>[Answer] 1.5 m/s backwards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Total momentum stays zero: 80v = 40 × 3.0.</a:t>
            </a:r>
          </a:p>
          <a:p>
            <a:pPr marL="0" indent="0">
              <a:buNone/>
            </a:pPr>
            <a:r>
              <a:rPr lang="en-GB" sz="1200" dirty="0"/>
              <a:t>[Step 2] v = 1.5 m/s in the opposite direction.</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1.5 m/s backwards</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2.0 kg cart at +3.0 m/s and a 1.0 kg cart at −1.0 m/s interact. Afterwards the first cart moves at +1.0 m/s. Find the second cart's velocity.</a:t>
            </a:r>
          </a:p>
          <a:p>
            <a:pPr marL="0" indent="0">
              <a:buNone/>
            </a:pPr>
            <a:r>
              <a:rPr lang="en-GB" sz="1200" dirty="0"/>
              <a:t>[Answer] v₂ = +3.0 m/s</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Before: ptotal = (2.0)(3.0) + (1.0)(−1.0) = +5.0 kg·m/s.</a:t>
            </a:r>
          </a:p>
          <a:p>
            <a:pPr marL="0" indent="0">
              <a:buNone/>
            </a:pPr>
            <a:r>
              <a:rPr lang="en-GB" sz="1200" dirty="0"/>
              <a:t>[Step 2] After: +5.0 = (2.0)(1.0) + (1.0)v₂.</a:t>
            </a:r>
          </a:p>
          <a:p>
            <a:pPr marL="0" indent="0">
              <a:buNone/>
            </a:pPr>
            <a:r>
              <a:rPr lang="en-GB" sz="1200" dirty="0"/>
              <a:t>[Step 3] Solve 5.0 = 2.0 + v₂.</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v₂ = +3.0 m/s</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The two skaters push off from rest and the 40 kg one glides away at 3.0 m/s. How fast does the 80 kg one go the other way?</a:t>
            </a:r>
          </a:p>
          <a:p>
            <a:pPr marL="0" indent="0">
              <a:buNone/>
            </a:pPr>
            <a:r>
              <a:rPr lang="en-GB" sz="1200" dirty="0"/>
              <a:t>[Options] A 3.0 m/s — they pushed each other with equal and opposite forces   B 1.5 m/s   C 6.0 m/s</a:t>
            </a:r>
          </a:p>
          <a:p>
            <a:pPr marL="0" indent="0">
              <a:buNone/>
            </a:pPr>
            <a:r>
              <a:rPr lang="en-GB" sz="1200" dirty="0"/>
              <a:t>[Figure] An 80 kilogram and a 40 kilogram skater standing at rest in contact on smooth ice, both enclosed by a dashed rectangle marking the system, with no velocity arrow on either of them.</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1.5 m/s. Equal forces, yes — equal speeds, no. The total momentum inside the dashed boundary started at zero and has to end at zero, so 80v = 40 × 3.0 and v = 1.5 m/s. The same push divides by a mass twice as large and produces half the speed. 6.0 m/s is that ratio applied the wrong way round, which would give the heavier skater the larger momentum and leave the system moving off across the ice by itself.</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An astronaut is drifting five metres from her ship with no tether and nothing but a spanner. How does she get back? There is nothing to push against, nothing to grab, and no thruster. Swimming does not work; neither does kicking.</a:t>
            </a:r>
          </a:p>
          <a:p>
            <a:pPr marL="0" indent="0">
              <a:buNone/>
            </a:pPr>
            <a:r>
              <a:rPr lang="en-GB" sz="1200" dirty="0"/>
              <a:t>[Answer] She throws the spanner directly away from the ship, as hard as she can. She and the spanner started with zero total momentum and nothing outside is acting on them, so their total has to stay zero: give the spanner momentum one way and she acquires exactly as much the other way. It is a slow way home — a 0.5 kg spanner thrown at 10 m/s moves a 70 kg astronaut at about 7 cm/s — but it is the only one available, and it is precisely how a rocket works.</a:t>
            </a:r>
          </a:p>
          <a:p>
            <a:pPr marL="0" indent="0">
              <a:buNone/>
            </a:pPr>
            <a:r>
              <a:rPr lang="en-GB" sz="1200" dirty="0"/>
              <a:t>[Figure] An astronaut floating five metres from her ship with a spanner in one hand, no tether between them and no arrow anywhere on the drawing, so nothing in it is yet moving.</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During an isolated collision, what must remain constant?</a:t>
            </a:r>
          </a:p>
          <a:p>
            <a:pPr marL="0" indent="0">
              <a:buNone/>
            </a:pPr>
            <a:r>
              <a:rPr lang="en-GB" sz="1200" dirty="0"/>
              <a:t>[Options] A Each object's momentum   B The system's total momentum   C Each object's speed</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During an isolated collision, what must remain constant?</a:t>
            </a:r>
          </a:p>
          <a:p>
            <a:pPr marL="0" indent="0">
              <a:buNone/>
            </a:pPr>
            <a:r>
              <a:rPr lang="en-GB" sz="1200" dirty="0"/>
              <a:t>[Option by option] A: This is what conservation sounds like when it is read as a promise to each object separately, and objects in a collision would then be unable to affect each other at all. They exchange momentum freely; it is the sum that is protected.  B: Correct. Internal forces come in third-law pairs, so they deliver equal and opposite impulses inside the system and cancel exactly. With no external impulse, Σp before equals Σp after.  C: Speeds change constantly during a collision — that is what a collision is. Momentum conservation says nothing about them individually, and it says nothing about kinetic energy either unless the collision happens to be elastic.</a:t>
            </a:r>
          </a:p>
          <a:p>
            <a:pPr marL="0" indent="0">
              <a:buNone/>
            </a:pPr>
            <a:r>
              <a:rPr lang="en-GB" sz="1200" dirty="0"/>
              <a:t>[Answer] B — The system's total momentum</a:t>
            </a:r>
          </a:p>
          <a:p>
            <a:pPr marL="0" indent="0">
              <a:buNone/>
            </a:pPr>
            <a:r>
              <a:rPr lang="en-GB" sz="1200" dirty="0"/>
              <a:t>[Why] Individual momenta change; their vector sum stays constant when external impulse is zero.</a:t>
            </a:r>
          </a:p>
          <a:p>
            <a:pPr marL="0" indent="0">
              <a:buNone/>
            </a:pPr>
            <a:r>
              <a:rPr lang="en-GB" sz="1200" dirty="0"/>
              <a:t>[Reveal] One click for the answer, then one for the reason.</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5.0 kg rifle fires a 10 g bullet at 400 m/s. Find the recoil speed and explain why the shooter's shoulder matters.</a:t>
            </a:r>
          </a:p>
          <a:p>
            <a:pPr marL="0" indent="0">
              <a:buNone/>
            </a:pPr>
            <a:r>
              <a:rPr lang="en-GB" sz="1200" dirty="0"/>
              <a:t>[Answer] 0.80 m/s backwards; bracing shares the impulse across a much larger mass</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0 = 0.010 × 400 + 5.0 × v → v = −0.80 m/s.</a:t>
            </a:r>
          </a:p>
          <a:p>
            <a:pPr marL="0" indent="0">
              <a:buNone/>
            </a:pPr>
            <a:r>
              <a:rPr lang="en-GB" sz="1200" dirty="0"/>
              <a:t>[Step 2] Recoil kinetic energy: ½ × 5.0 × 0.64 = 1.6 J against the bullet's 800 J.</a:t>
            </a:r>
          </a:p>
          <a:p>
            <a:pPr marL="0" indent="0">
              <a:buNone/>
            </a:pPr>
            <a:r>
              <a:rPr lang="en-GB" sz="1200" dirty="0"/>
              <a:t>[Step 3] Bracing adds the shooter's mass to the system, cutting recoil speed and spreading the impulse over a longer time.</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0.80 m/s backwards; bracing shares the impulse across a much larger mass</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3.0 kg cannonball explodes at the top of its flight (moving 12 m/s horizontally) into two 1.5 kg halves. One half stops dead in the air. What happens to the other, and where does the extra energy come from?</a:t>
            </a:r>
          </a:p>
          <a:p>
            <a:pPr marL="0" indent="0">
              <a:buNone/>
            </a:pPr>
            <a:r>
              <a:rPr lang="en-GB" sz="1200" dirty="0"/>
              <a:t>[Answer] The other half doubles its speed to 24 m/s; the explosion supplies the added 216 J</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Momentum: 3.0 × 12 = 1.5 × 0 + 1.5 × v → v = 24 m/s horizontally.</a:t>
            </a:r>
          </a:p>
          <a:p>
            <a:pPr marL="0" indent="0">
              <a:buNone/>
            </a:pPr>
            <a:r>
              <a:rPr lang="en-GB" sz="1200" dirty="0"/>
              <a:t>[Step 2] K before = ½ × 3.0 × 144 = 216 J; after = ½ × 1.5 × 576 = 432 J.</a:t>
            </a:r>
          </a:p>
          <a:p>
            <a:pPr marL="0" indent="0">
              <a:buNone/>
            </a:pPr>
            <a:r>
              <a:rPr lang="en-GB" sz="1200" dirty="0"/>
              <a:t>[Step 3] The extra 216 J came from the explosive's chemical energy — momentum conserved, kinetic energy increased.</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The other half doubles its speed to 24 m/s; the explosion supplies the added 216 J</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https://giophysics.com/chapter-9/presentation/?lesson=conservation moves them.</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Momentum is conserved for an isolated system—or approximately conserved during a short interaction when external impulse is negligible. Define the system and time interval before writing an equation.</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Include every interacting object whose momentum exchange you want to treat as internal.</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Newton's third-law forces give equal and opposite impulses inside the system.</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During a brief collision, gravity or friction may provide much less impulse than the collision forces.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Impulse account: Σpafter = Σpbefore + Jext</a:t>
            </a:r>
          </a:p>
          <a:p>
            <a:pPr marL="0" indent="0">
              <a:buNone/>
            </a:pPr>
            <a:r>
              <a:rPr lang="en-GB" sz="1200" dirty="0"/>
              <a:t>[In plain English] The system's total momentum afterwards is what it had before, plus whatever kick came from outside.</a:t>
            </a:r>
          </a:p>
          <a:p>
            <a:pPr marL="0" indent="0">
              <a:buNone/>
            </a:pPr>
            <a:r>
              <a:rPr lang="en-GB" sz="1200" dirty="0"/>
              <a:t>[Note] The most general system statement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Isolated system: Σpbefore = Σpafter</a:t>
            </a:r>
          </a:p>
          <a:p>
            <a:pPr marL="0" indent="0">
              <a:buNone/>
            </a:pPr>
            <a:r>
              <a:rPr lang="en-GB" sz="1200" dirty="0"/>
              <a:t>[In plain English] If nothing outside interferes, the total momentum before equals the total after — the heart of every collision problem.</a:t>
            </a:r>
          </a:p>
          <a:p>
            <a:pPr marL="0" indent="0">
              <a:buNone/>
            </a:pPr>
            <a:r>
              <a:rPr lang="en-GB" sz="1200" dirty="0"/>
              <a:t>[Note] Use when external impulse is zero or negligible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Two objects in 1D: m₁u₁ + m₂u₂ = m₁v₁ + m₂v₂</a:t>
            </a:r>
          </a:p>
          <a:p>
            <a:pPr marL="0" indent="0">
              <a:buNone/>
            </a:pPr>
            <a:r>
              <a:rPr lang="en-GB" sz="1200" dirty="0"/>
              <a:t>[In plain English] Momentum before a collision (left side, speeds u) equals momentum after (right side, speeds v), added over both objects with consistent signs.</a:t>
            </a:r>
          </a:p>
          <a:p>
            <a:pPr marL="0" indent="0">
              <a:buNone/>
            </a:pPr>
            <a:r>
              <a:rPr lang="en-GB" sz="1200" dirty="0"/>
              <a:t>[Note] Keep one consistent sign convention</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png"/><Relationship Id="rId4" Type="http://schemas.openxmlformats.org/officeDocument/2006/relationships/hyperlink" Target="https://giophysics.com/chapter-9/presentation/?lesson=conservation"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png"/><Relationship Id="rId4" Type="http://schemas.openxmlformats.org/officeDocument/2006/relationships/hyperlink" Target="https://giophysics.com/chapter-9/presentation/?lesson=conservation"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hyperlink" Target="https://giophysics.com/chapter-9/presentation/?lesson=conservation"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hyperlink" Target="https://giophysics.com/chapter-9/linear-collisions/" TargetMode="External"/><Relationship Id="rId4" Type="http://schemas.openxmlformats.org/officeDocument/2006/relationships/hyperlink" Target="https://giophysics.com/chapter-9/conservation-of-momentum/" TargetMode="External"/><Relationship Id="rId5" Type="http://schemas.openxmlformats.org/officeDocument/2006/relationships/hyperlink" Target="https://giophysics.com/chapter-9/presentation/?lesson=conservation" TargetMode="External"/><Relationship Id="rId6" Type="http://schemas.openxmlformats.org/officeDocument/2006/relationships/hyperlink" Target="https://giophysics.com/chapter-9/" TargetMode="External"/><Relationship Id="rId7" Type="http://schemas.openxmlformats.org/officeDocument/2006/relationships/hyperlink" Target="https://giophysics.com/downloads/9-3-conservation-of-momentum.pdf"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05 · Momentum</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Choose the system</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Conservation of Momentum</a:t>
            </a:r>
          </a:p>
        </p:txBody>
      </p:sp>
      <p:sp>
        <p:nvSpPr>
          <p:cNvPr id="6" name="text"/>
          <p:cNvSpPr txBox="1"/>
          <p:nvPr/>
        </p:nvSpPr>
        <p:spPr>
          <a:xfrm>
            <a:off x="558800" y="2211070"/>
            <a:ext cx="11074400" cy="206375"/>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Internal forces exchange momentum between objects. Only external impulse changes the total momentum of the chosen system.</a:t>
            </a:r>
          </a:p>
        </p:txBody>
      </p:sp>
      <p:sp>
        <p:nvSpPr>
          <p:cNvPr id="7" name="panel"/>
          <p:cNvSpPr/>
          <p:nvPr/>
        </p:nvSpPr>
        <p:spPr>
          <a:xfrm>
            <a:off x="558800" y="2569845"/>
            <a:ext cx="11074400" cy="12700"/>
          </a:xfrm>
          <a:prstGeom prst="rect">
            <a:avLst/>
          </a:prstGeom>
          <a:solidFill>
            <a:srgbClr val="C6C8BB"/>
          </a:solidFill>
          <a:ln>
            <a:noFill/>
          </a:ln>
        </p:spPr>
      </p:sp>
      <p:sp>
        <p:nvSpPr>
          <p:cNvPr id="8" name="fact-label"/>
          <p:cNvSpPr txBox="1"/>
          <p:nvPr/>
        </p:nvSpPr>
        <p:spPr>
          <a:xfrm>
            <a:off x="558800" y="274764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74764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3 of 7 in Momentum</a:t>
            </a:r>
          </a:p>
        </p:txBody>
      </p:sp>
      <p:sp>
        <p:nvSpPr>
          <p:cNvPr id="10" name="fact-label"/>
          <p:cNvSpPr txBox="1"/>
          <p:nvPr/>
        </p:nvSpPr>
        <p:spPr>
          <a:xfrm>
            <a:off x="558800" y="302641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02641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44 minutes of it</a:t>
            </a:r>
          </a:p>
        </p:txBody>
      </p:sp>
      <p:sp>
        <p:nvSpPr>
          <p:cNvPr id="12" name="fact-label"/>
          <p:cNvSpPr txBox="1"/>
          <p:nvPr/>
        </p:nvSpPr>
        <p:spPr>
          <a:xfrm>
            <a:off x="558800" y="330517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30517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https://giophysics.com/chapter-9/conservation-of-momentum/</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CONSERVATION OF MOMENTUM</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Conservation of Momentum.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28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Draw the boundary first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2383689" y="1854200"/>
            <a:ext cx="7424621" cy="3600450"/>
          </a:xfrm>
          <a:prstGeom prst="rect">
            <a:avLst/>
          </a:prstGeom>
          <a:solidFill>
            <a:srgbClr val="FFFFFF"/>
          </a:solidFill>
          <a:ln w="9525">
            <a:solidFill>
              <a:srgbClr val="C6C8BB"/>
            </a:solidFill>
          </a:ln>
        </p:spPr>
      </p:sp>
      <p:pic>
        <p:nvPicPr>
          <p:cNvPr id="7" name="An 80 kilogram and a 40 kilogram skater standing at rest in contact on smooth ice, both enclosed by a dashed rectangle marking the system, with no velocity arrow on either of them." descr="An 80 kilogram and a 40 kilogram skater standing at rest in contact on smooth ice, both enclosed by a dashed rectangle marking the system, with no velocity arrow on either of them."/>
          <p:cNvPicPr>
            <a:picLocks noChangeAspect="1"/>
          </p:cNvPicPr>
          <p:nvPr/>
        </p:nvPicPr>
        <p:blipFill>
          <a:blip r:embed="rId3"/>
          <a:stretch>
            <a:fillRect/>
          </a:stretch>
        </p:blipFill>
        <p:spPr>
          <a:xfrm>
            <a:off x="2497989" y="1968500"/>
            <a:ext cx="7196021"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An 80 kilogram and a 40 kilogram skater standing at rest in contact on smooth ice, both enclosed by a dashed rectangle marking the system, with no velocity arrow on either of them.</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CONSERVATION OF MOMENTUM</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Conservation of Momentum.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28</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Momentum conservation is not a statement that each object keeps its momentum. Objects can exchange large amounts while the vector total remains fixed.</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CONSERVATION OF MOMENTUM</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Conservation of Momentum.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28</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stationary 80 kg skater pushes a 40 kg skater away at 3.0 m/s. What is the heavier skater's recoil speed?</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CONSERVATION OF MOMENTUM</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Conservation of Momentum.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28</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stationary 80 kg skater pushes a 40 kg skater away at 3.0 m/s. What is the heavier skater's recoil speed?</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Total momentum stays zero: 80v = 40 × 3.0.</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 = 1.5 m/s in the opposite direction.</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CONSERVATION OF MOMENTUM</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Conservation of Momentum.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28</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1.5 m/s backwards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MOMENTUM  ·  CONSERVATION OF MOMENTUM</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Momentum — Conservation of Momentum.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14 / 28</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2.0 kg cart at +3.0 m/s and a 1.0 kg cart at −1.0 m/s interact. Afterwards the first cart moves at +1.0 m/s. Find the second cart's velocity.</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CONSERVATION OF MOMENTUM</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Conservation of Momentum.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28</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2.0 kg cart at +3.0 m/s and a 1.0 kg cart at −1.0 m/s interact. Afterwards the first cart moves at +1.0 m/s. Find the second cart's velocity.</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Before: ptotal = (2.0)(3.0) + (1.0)(−1.0) = +5.0 kg·m/s.</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After: +5.0 = (2.0)(1.0) + (1.0)v₂.</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Solve 5.0 = 2.0 + v₂.</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CONSERVATION OF MOMENTUM</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Conservation of Momentum.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28</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v₂ = +3.0 m/s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MOMENTUM  ·  CONSERVATION OF MOMENTUM</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Momentum — Conservation of Momentum.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17 / 28</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two skaters push off from rest and the 40 kg one glides away at 3.0 m/s. How fast does the 80 kg one go the other way?</a:t>
            </a:r>
          </a:p>
        </p:txBody>
      </p:sp>
      <p:sp>
        <p:nvSpPr>
          <p:cNvPr id="7" name="text"/>
          <p:cNvSpPr txBox="1"/>
          <p:nvPr/>
        </p:nvSpPr>
        <p:spPr>
          <a:xfrm>
            <a:off x="558800" y="294767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3.0 m/s — they pushed each other with equal and opposite forces</a:t>
            </a:r>
          </a:p>
        </p:txBody>
      </p:sp>
      <p:sp>
        <p:nvSpPr>
          <p:cNvPr id="8" name="text"/>
          <p:cNvSpPr txBox="1"/>
          <p:nvPr/>
        </p:nvSpPr>
        <p:spPr>
          <a:xfrm>
            <a:off x="558800" y="34937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1.5 m/s</a:t>
            </a:r>
          </a:p>
        </p:txBody>
      </p:sp>
      <p:sp>
        <p:nvSpPr>
          <p:cNvPr id="9" name="text"/>
          <p:cNvSpPr txBox="1"/>
          <p:nvPr/>
        </p:nvSpPr>
        <p:spPr>
          <a:xfrm>
            <a:off x="558800" y="379222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6.0 m/s</a:t>
            </a:r>
          </a:p>
        </p:txBody>
      </p:sp>
      <p:sp>
        <p:nvSpPr>
          <p:cNvPr id="10" name="panel"/>
          <p:cNvSpPr/>
          <p:nvPr/>
        </p:nvSpPr>
        <p:spPr>
          <a:xfrm>
            <a:off x="7010400" y="1854200"/>
            <a:ext cx="4622800" cy="2287597"/>
          </a:xfrm>
          <a:prstGeom prst="rect">
            <a:avLst/>
          </a:prstGeom>
          <a:solidFill>
            <a:srgbClr val="FFFFFF"/>
          </a:solidFill>
          <a:ln w="9525">
            <a:solidFill>
              <a:srgbClr val="C6C8BB"/>
            </a:solidFill>
          </a:ln>
        </p:spPr>
      </p:sp>
      <p:pic>
        <p:nvPicPr>
          <p:cNvPr id="11" name="An 80 kilogram and a 40 kilogram skater standing at rest in contact on smooth ice, both enclosed by a dashed rectangle marking the system, with no velocity arrow on either of them." descr="An 80 kilogram and a 40 kilogram skater standing at rest in contact on smooth ice, both enclosed by a dashed rectangle marking the system, with no velocity arrow on either of them."/>
          <p:cNvPicPr>
            <a:picLocks noChangeAspect="1"/>
          </p:cNvPicPr>
          <p:nvPr/>
        </p:nvPicPr>
        <p:blipFill>
          <a:blip r:embed="rId3"/>
          <a:stretch>
            <a:fillRect/>
          </a:stretch>
        </p:blipFill>
        <p:spPr>
          <a:xfrm>
            <a:off x="7124700" y="1968500"/>
            <a:ext cx="4394200" cy="2058997"/>
          </a:xfrm>
          <a:prstGeom prst="rect">
            <a:avLst/>
          </a:prstGeom>
        </p:spPr>
      </p:pic>
      <p:sp>
        <p:nvSpPr>
          <p:cNvPr id="12" name="text"/>
          <p:cNvSpPr txBox="1"/>
          <p:nvPr/>
        </p:nvSpPr>
        <p:spPr>
          <a:xfrm>
            <a:off x="7010400" y="4205297"/>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An 80 kilogram and a 40 kilogram skater standing at rest in contact on smooth ice, both enclosed by a dashed rectangle marking the system, with no velocity arrow on either of them.</a:t>
            </a:r>
          </a:p>
        </p:txBody>
      </p:sp>
      <p:sp>
        <p:nvSpPr>
          <p:cNvPr id="13" name="text"/>
          <p:cNvSpPr txBox="1"/>
          <p:nvPr/>
        </p:nvSpPr>
        <p:spPr>
          <a:xfrm>
            <a:off x="7010400" y="504857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CONSERVATION OF MOMENTUM</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Conservation of Momentum.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28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86214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1.5 m/s</a:t>
            </a:r>
          </a:p>
        </p:txBody>
      </p:sp>
      <p:sp>
        <p:nvSpPr>
          <p:cNvPr id="7" name="text"/>
          <p:cNvSpPr txBox="1"/>
          <p:nvPr/>
        </p:nvSpPr>
        <p:spPr>
          <a:xfrm>
            <a:off x="558800" y="320885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416495"/>
            <a:ext cx="11074400" cy="9906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Equal forces, yes — equal speeds, no. The total momentum inside the dashed boundary started at zero and has to end at zero, so 80v = 40 × 3.0 and v = 1.5 m/s. The same push divides by a mass twice as large and produces half the speed. 6.0 m/s is that ratio applied the wrong way round, which would give the heavier skater the larger momentum and leave the system moving off across the ice by itself.</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MOMENTUM  ·  CONSERVATION OF MOMENTUM</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Momentum — Conservation of Momentum.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19 / 28</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An astronaut is drifting five metres from her ship with no tether and nothing but a spanner. How does she get back?</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There is nothing to push against, nothing to grab, and no thruster. Swimming does not work; neither does kicking.</a:t>
            </a:r>
          </a:p>
        </p:txBody>
      </p:sp>
      <p:sp>
        <p:nvSpPr>
          <p:cNvPr id="7" name="text"/>
          <p:cNvSpPr txBox="1"/>
          <p:nvPr/>
        </p:nvSpPr>
        <p:spPr>
          <a:xfrm>
            <a:off x="558800" y="287401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081655"/>
            <a:ext cx="6146800" cy="252603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She throws the spanner directly away from the ship, as hard as she can. She and the spanner started with zero total momentum and nothing outside is acting on them, so their total has to stay zero: give the spanner momentum one way and she acquires exactly as much the other way. It is a slow way home — a 0.5 kg spanner thrown at 10 m/s moves a 70 kg astronaut at about 7 cm/s — but it is the only one available, and it is precisely how a rocket works.</a:t>
            </a:r>
          </a:p>
        </p:txBody>
      </p:sp>
      <p:sp>
        <p:nvSpPr>
          <p:cNvPr id="9" name="panel"/>
          <p:cNvSpPr/>
          <p:nvPr/>
        </p:nvSpPr>
        <p:spPr>
          <a:xfrm>
            <a:off x="7010400" y="1854200"/>
            <a:ext cx="4622800" cy="2563803"/>
          </a:xfrm>
          <a:prstGeom prst="rect">
            <a:avLst/>
          </a:prstGeom>
          <a:solidFill>
            <a:srgbClr val="FFFFFF"/>
          </a:solidFill>
          <a:ln w="9525">
            <a:solidFill>
              <a:srgbClr val="C6C8BB"/>
            </a:solidFill>
          </a:ln>
        </p:spPr>
      </p:sp>
      <p:pic>
        <p:nvPicPr>
          <p:cNvPr id="10" name="An astronaut floating five metres from her ship with a spanner in one hand, no tether between them and no arrow anywhere on the drawing, so nothing in it is yet moving." descr="An astronaut floating five metres from her ship with a spanner in one hand, no tether between them and no arrow anywhere on the drawing, so nothing in it is yet moving."/>
          <p:cNvPicPr>
            <a:picLocks noChangeAspect="1"/>
          </p:cNvPicPr>
          <p:nvPr/>
        </p:nvPicPr>
        <p:blipFill>
          <a:blip r:embed="rId3"/>
          <a:stretch>
            <a:fillRect/>
          </a:stretch>
        </p:blipFill>
        <p:spPr>
          <a:xfrm>
            <a:off x="7124700" y="1968500"/>
            <a:ext cx="4394200" cy="2335203"/>
          </a:xfrm>
          <a:prstGeom prst="rect">
            <a:avLst/>
          </a:prstGeom>
        </p:spPr>
      </p:pic>
      <p:sp>
        <p:nvSpPr>
          <p:cNvPr id="11" name="text"/>
          <p:cNvSpPr txBox="1"/>
          <p:nvPr/>
        </p:nvSpPr>
        <p:spPr>
          <a:xfrm>
            <a:off x="7010400" y="4481503"/>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An astronaut floating five metres from her ship with a spanner in one hand, no tether between them and no arrow anywhere on the drawing, so nothing in it is yet moving.</a:t>
            </a:r>
          </a:p>
        </p:txBody>
      </p:sp>
      <p:sp>
        <p:nvSpPr>
          <p:cNvPr id="12" name="text"/>
          <p:cNvSpPr txBox="1"/>
          <p:nvPr/>
        </p:nvSpPr>
        <p:spPr>
          <a:xfrm>
            <a:off x="7010400" y="5324783"/>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CONSERVATION OF MOMENTUM</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Conservation of Momentum.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28</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During an isolated collision, what must remain constant?</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Each object's momentum</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system's total momentum</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Each object's speed</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CONSERVATION OF MOMENTUM</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Conservation of Momentum.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28</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The system's total momentum</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Individual momenta change; their vector sum stays constant when external impulse is zero.</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This is what conservation sounds like when it is read as a promise to each object separately, and objects in a collision would then be unable to affect each other at all. They exchange momentum freely; it is the sum that is protected.</a:t>
            </a:r>
          </a:p>
        </p:txBody>
      </p:sp>
      <p:sp>
        <p:nvSpPr>
          <p:cNvPr id="11" name="text"/>
          <p:cNvSpPr txBox="1"/>
          <p:nvPr/>
        </p:nvSpPr>
        <p:spPr>
          <a:xfrm>
            <a:off x="558800" y="387731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Internal forces come in third-law pairs, so they deliver equal and opposite impulses inside the system and cancel exactly. With no external impulse, Σp before equals Σp after.</a:t>
            </a:r>
          </a:p>
        </p:txBody>
      </p:sp>
      <p:sp>
        <p:nvSpPr>
          <p:cNvPr id="12" name="text"/>
          <p:cNvSpPr txBox="1"/>
          <p:nvPr/>
        </p:nvSpPr>
        <p:spPr>
          <a:xfrm>
            <a:off x="558800" y="437007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Speeds change constantly during a collision — that is what a collision is. Momentum conservation says nothing about them individually, and it says nothing about kinetic energy either unless the collision happens to be elastic.</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MOMENTUM  ·  CONSERVATION OF MOMENTUM</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Momentum — Conservation of Momentum.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21 / 28</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5.0 kg rifle fires a 10 g bullet at 400 m/s. Find the recoil speed and explain why the shooter's shoulder matters.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CONSERVATION OF MOMENTUM</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Conservation of Momentum.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28</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5.0 kg rifle fires a 10 g bullet at 400 m/s. Find the recoil speed and explain why the shooter's shoulder matters.</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0 = 0.010 × 400 + 5.0 × v → v = −0.80 m/s.</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Recoil kinetic energy: ½ × 5.0 × 0.64 = 1.6 J against the bullet's 800 J.</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Bracing adds the shooter's mass to the system, cutting recoil speed and spreading the impulse over a longer time.</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CONSERVATION OF MOMENTUM</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Conservation of Momentum.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28</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0.80 m/s backwards; bracing shares the impulse across a much larger mass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MOMENTUM  ·  CONSERVATION OF MOMENTUM</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Momentum — Conservation of Momentum.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28</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3.0 kg cannonball explodes at the top of its flight (moving 12 m/s horizontally) into two 1.5 kg halves. One half stops dead in the air. What happens to the other, and where does the extra energy come from?</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CONSERVATION OF MOMENTUM</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Conservation of Momentum.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28</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3.0 kg cannonball explodes at the top of its flight (moving 12 m/s horizontally) into two 1.5 kg halves. One half stops dead in the air. What happens to the other, and where does the extra energy come from?</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Momentum: 3.0 × 12 = 1.5 × 0 + 1.5 × v → v = 24 m/s horizontally.</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K before = ½ × 3.0 × 144 = 216 J; after = ½ × 1.5 × 576 = 432 J.</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extra 216 J came from the explosive's chemical energy — momentum conserved, kinetic energy increased.</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CONSERVATION OF MOMENTUM</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Conservation of Momentum.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28</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The other half doubles its speed to 24 m/s; the explosion supplies the added 216 J</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MOMENTUM  ·  CONSERVATION OF MOMENTUM</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Momentum — Conservation of Momentum.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27 / 28</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MOMENTUM</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5.4 Centre of Mass &amp; Linear Collisions</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https://giophysics.com/chapter-9/linear-collisions/</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https://giophysics.com/chapter-9/conservation-of-momentum/</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https://giophysics.com/chapter-9/presentation/?lesson=conservation</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Momentum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https://giophysics.com/chapter-9/</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https://giophysics.com/downloads/9-3-conservation-of-momentum.pdf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CONSERVATION OF MOMENTUM</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Conservation of Momentum.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28</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Choose the system</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Momentum is conserved for an isolated system—or approximately conserved during a short interaction when external impulse is negligible. Define the system and time interval before writing an equation.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CONSERVATION OF MOMENTUM</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Conservation of Momentum.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28</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Draw the boundary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Include every interacting object whose momentum exchange you want to treat as internal.</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CONSERVATION OF MOMENTUM</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Conservation of Momentum.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28</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Internal forces cancel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Newton's third-law forces give equal and opposite impulses inside the system.</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CONSERVATION OF MOMENTUM</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Conservation of Momentum.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28</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Short intervals help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During a brief collision, gravity or friction may provide much less impulse than the collision forces.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CONSERVATION OF MOMENTUM</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Conservation of Momentum.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28</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Impulse account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Σpafter = Σpbefore + Jext</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The most general system statement</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system's total momentum afterwards is what it had before, plus whatever kick came from outside.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CONSERVATION OF MOMENTUM</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Conservation of Momentum.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28</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Isolated system</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Σpbefore = Σpafter</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Use when external impulse is zero or negligible</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If nothing outside interferes, the total momentum before equals the total after — the heart of every collision problem.</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CONSERVATION OF MOMENTUM</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Conservation of Momentum.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28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Two objects in 1D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m₁u₁ + m₂u₂ = m₁v₁ + m₂v₂</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Keep one consistent sign convention</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Momentum before a collision (left side, speeds u) equals momentum after (right side, speeds v), added over both objects with consistent signs.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CONSERVATION OF MOMENTUM</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Conservation of Momentum.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28</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28</Slides>
  <Notes>28</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Momentum — Conservation of Momentum</dc:title>
  <dc:subject>Momentum</dc:subject>
  <dc:creator>GioPhysics</dc:creator>
  <cp:keywords>lesson, Momentum, chapter-9,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