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Non-Linear Momentum — Two-Dimensional &amp; Non-Collinear Collisions. Lesson 5 of 7.</a:t>
            </a:r>
          </a:p>
          <a:p>
            <a:pPr marL="0" indent="0">
              <a:buNone/>
            </a:pPr>
            <a:r>
              <a:rPr lang="en-GB" sz="1200" dirty="0"/>
              <a:t>[Intro] When paths are not on one line, one conservation equation becomes two independent component equations.</a:t>
            </a:r>
          </a:p>
          <a:p>
            <a:pPr marL="0" indent="0">
              <a:buNone/>
            </a:pPr>
            <a:r>
              <a:rPr lang="en-GB" sz="1200" dirty="0"/>
              <a:t>[Source] https://giophysics.com/chapter-9/non-linear-momentum/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pucks closing on one point on frictionless ice, one carrying 6.0 kilogram metres per second east and one 8.0 north, drawn to a single scale with a right-angle mark where their directions meet.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Adding momentum magnitudes ignores direction. Two large perpendicular momenta do not cancel, while equal opposite vectors do.</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momentum vector has components pₓ = 6.0 kg·m/s and pᵧ = 8.0 kg·m/s. Find its magnitude.</a:t>
            </a:r>
          </a:p>
          <a:p>
            <a:pPr marL="0" indent="0">
              <a:buNone/>
            </a:pPr>
            <a:r>
              <a:rPr lang="en-GB" sz="1200" dirty="0"/>
              <a:t>[Answer] 10 kg·m/s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√(6² + 8²) = √100.</a:t>
            </a:r>
          </a:p>
          <a:p>
            <a:pPr marL="0" indent="0">
              <a:buNone/>
            </a:pPr>
            <a:r>
              <a:rPr lang="en-GB" sz="1200" dirty="0"/>
              <a:t>[Step 2] |p| = 10 kg·m/s.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10 kg·m/s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puck at 5.0 m/s along +x hits a stationary 1.0 kg puck. Afterwards the first puck moves at 3.0 m/s, 30° above +x. Find the second puck's velocity.</a:t>
            </a:r>
          </a:p>
          <a:p>
            <a:pPr marL="0" indent="0">
              <a:buNone/>
            </a:pPr>
            <a:r>
              <a:rPr lang="en-GB" sz="1200" dirty="0"/>
              <a:t>[Answer] v₂ = (4.80, −3.00) m/s = 5.66 m/s at 32.0° below +x</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Initial momentum is (10, 0) kg·m/s.</a:t>
            </a:r>
          </a:p>
          <a:p>
            <a:pPr marL="0" indent="0">
              <a:buNone/>
            </a:pPr>
            <a:r>
              <a:rPr lang="en-GB" sz="1200" dirty="0"/>
              <a:t>[Step 2] First puck after: p₁ = 2.0(3.0)(cos30°, sin30°) = (5.20, 3.00) kg·m/s.</a:t>
            </a:r>
          </a:p>
          <a:p>
            <a:pPr marL="0" indent="0">
              <a:buNone/>
            </a:pPr>
            <a:r>
              <a:rPr lang="en-GB" sz="1200" dirty="0"/>
              <a:t>[Step 3] Second puck: p₂ = (10, 0) − (5.20, 3.00) = (4.80, −3.00) kg·m/s.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v₂ = (4.80, −3.00) m/s = 5.66 m/s at 32.0° below +x</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One puck carries 6.0 kg·m/s due east, the other 8.0 kg·m/s due north. They meet and stick together. What momentum does the joined pair carry?</a:t>
            </a:r>
          </a:p>
          <a:p>
            <a:pPr marL="0" indent="0">
              <a:buNone/>
            </a:pPr>
            <a:r>
              <a:rPr lang="en-GB" sz="1200" dirty="0"/>
              <a:t>[Options] A 14 kg·m/s   B 10 kg·m/s, at 53° north of east   C 2.0 kg·m/s</a:t>
            </a:r>
          </a:p>
          <a:p>
            <a:pPr marL="0" indent="0">
              <a:buNone/>
            </a:pPr>
            <a:r>
              <a:rPr lang="en-GB" sz="1200" dirty="0"/>
              <a:t>[Figure] Two pucks closing on one point on frictionless ice, one carrying 6.0 kilogram metres per second east and one 8.0 north, drawn to a single scale with a right-angle mark where their directions meet.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10 kg·m/s, at 53° north of east. Momentum adds as a vector, and these two are at right angles, so they combine along the hypotenuse: √(6.0² + 8.0²) = 10 kg·m/s, at an angle of arctan(8/6) = 53° north of east. The east component still has to be 6.0 afterwards and the north component still has to be 8.0 — that is what conserving each axis separately means. 14 comes from adding the magnitudes as though the two pointed the same way, and 2.0 from subtracting them as though they pointed opposite ways. Neither is true of a right angle.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cue ball hits a stationary ball off-centre. The two roll away at almost exactly 90° to each other. Coincidence? It happens on every shot, at every angle, with any pair of balls on the table. Snooker players rely on it without ever having been told why.</a:t>
            </a:r>
          </a:p>
          <a:p>
            <a:pPr marL="0" indent="0">
              <a:buNone/>
            </a:pPr>
            <a:r>
              <a:rPr lang="en-GB" sz="1200" dirty="0"/>
              <a:t>[Answer] Not a coincidence — a proof. For two equal masses colliding elastically with one at rest, momentum requires u = v₁ + v₂ and energy requires u² = v₁² + v₂². Put the first into the second and the cross term 2v₁·v₂ must vanish, which for two non-zero velocities means they are perpendicular. The right angle is the collision being elastic, made visible. Where it is not quite 90°, the collision was not quite elastic.</a:t>
            </a:r>
          </a:p>
          <a:p>
            <a:pPr marL="0" indent="0">
              <a:buNone/>
            </a:pPr>
            <a:r>
              <a:rPr lang="en-GB" sz="1200" dirty="0"/>
              <a:t>[Figure] A snooker table seen from above with the white ball travelling right along a marked line and the red at rest a little below it, the line joining their centres dashed and no path drawn after the hit.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system begins with zero y-momentum. After a two-dimensional collision, one object has positive y-momentum. What must the rest of the system have?</a:t>
            </a:r>
          </a:p>
          <a:p>
            <a:pPr marL="0" indent="0">
              <a:buNone/>
            </a:pPr>
            <a:r>
              <a:rPr lang="en-GB" sz="1200" dirty="0"/>
              <a:t>[Options] A Zero y-momentum   B Equal positive y-momentum   C Equal total negative y-momentum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system begins with zero y-momentum. After a two-dimensional collision, one object has positive y-momentum. What must the rest of the system have?</a:t>
            </a:r>
          </a:p>
          <a:p>
            <a:pPr marL="0" indent="0">
              <a:buNone/>
            </a:pPr>
            <a:r>
              <a:rPr lang="en-GB" sz="1200" dirty="0"/>
              <a:t>[Option by option] A: It began at zero, so this is the right instinct applied to the wrong moment — it is the total that must return to zero, not each part of it. One object now has positive y-momentum, so something has to be carrying the negative.  B: This would double the y-momentum rather than restore it, taking the system from zero to twice one object's share. Conservation is a statement about a sum, and the sum has to land back where it started.  C: Correct. The y-components after the collision must add to the y-total before it, which was zero, so everything else in the system carries exactly the same magnitude of negative y-momentum.</a:t>
            </a:r>
          </a:p>
          <a:p>
            <a:pPr marL="0" indent="0">
              <a:buNone/>
            </a:pPr>
            <a:r>
              <a:rPr lang="en-GB" sz="1200" dirty="0"/>
              <a:t>[Answer] C — Equal total negative y-momentum</a:t>
            </a:r>
          </a:p>
          <a:p>
            <a:pPr marL="0" indent="0">
              <a:buNone/>
            </a:pPr>
            <a:r>
              <a:rPr lang="en-GB" sz="1200" dirty="0"/>
              <a:t>[Why] The after-collision y-components must add to the original total of zero.</a:t>
            </a:r>
          </a:p>
          <a:p>
            <a:pPr marL="0" indent="0">
              <a:buNone/>
            </a:pPr>
            <a:r>
              <a:rPr lang="en-GB" sz="1200" dirty="0"/>
              <a:t>[Reveal] One click for the answer, then one for the reason.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0.40 kg ball moving at 10 m/s along +x deflects to 8.0 m/s at 30° above +x. Find the magnitude of its momentum change.</a:t>
            </a:r>
          </a:p>
          <a:p>
            <a:pPr marL="0" indent="0">
              <a:buNone/>
            </a:pPr>
            <a:r>
              <a:rPr lang="en-GB" sz="1200" dirty="0"/>
              <a:t>[Answer] |Δp| ≈ 2.0 kg·m/s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Before: (4.0, 0). After: (0.40 × 8 cos30°, 0.40 × 8 sin30°) ≈ (2.77, 1.60) kg·m/s.</a:t>
            </a:r>
          </a:p>
          <a:p>
            <a:pPr marL="0" indent="0">
              <a:buNone/>
            </a:pPr>
            <a:r>
              <a:rPr lang="en-GB" sz="1200" dirty="0"/>
              <a:t>[Step 2] Δp = (−1.23, 1.60); |Δp| = √(1.51 + 2.56).</a:t>
            </a:r>
          </a:p>
          <a:p>
            <a:pPr marL="0" indent="0">
              <a:buNone/>
            </a:pPr>
            <a:r>
              <a:rPr lang="en-GB" sz="1200" dirty="0"/>
              <a:t>[Step 3] |Δp| ≈ 2.0 kg·m/s.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2.0 kg·m/s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puck at 6.0 m/s along +x strikes an identical stationary puck. Afterwards one moves at 4.0 m/s at 30° above +x. Find the other puck's velocity and test whether the collision was elastic.</a:t>
            </a:r>
          </a:p>
          <a:p>
            <a:pPr marL="0" indent="0">
              <a:buNone/>
            </a:pPr>
            <a:r>
              <a:rPr lang="en-GB" sz="1200" dirty="0"/>
              <a:t>[Answer] ≈ 3.2 m/s at 38° below the axis; ~9.6 J lost, so not elastic</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 12 = 2.0 × 4 cos30° + 2v₂ₓ → v₂ₓ = (12 − 6.93)/2 ≈ 2.54 m/s. y: 0 = 2.0 × 4 sin30° + 2v₂ᵧ → v₂ᵧ = −2.0 m/s.</a:t>
            </a:r>
          </a:p>
          <a:p>
            <a:pPr marL="0" indent="0">
              <a:buNone/>
            </a:pPr>
            <a:r>
              <a:rPr lang="en-GB" sz="1200" dirty="0"/>
              <a:t>[Step 2] v₂ = √(2.54² + 2.0²) ≈ 3.23 m/s at ≈ 38° below +x.</a:t>
            </a:r>
          </a:p>
          <a:p>
            <a:pPr marL="0" indent="0">
              <a:buNone/>
            </a:pPr>
            <a:r>
              <a:rPr lang="en-GB" sz="1200" dirty="0"/>
              <a:t>[Step 3] K before = 36 J; after = ½·2(16) + ½·2(10.4) ≈ 16 + 10.4 = 26.4 J &lt; 36 J — inelastic.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3.2 m/s at 38° below the axis; ~9.6 J lost, so not elastic</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https://giophysics.com/chapter-9/presentation/?lesson=twoD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standard physics language this is two-dimensional or non-collinear momentum. The classical rule p = mv remains linear at fixed mass; the challenge is balancing x and y components separately.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Conservation is a vector statement, so every perpendicular component must balance independently.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Right/up can be positive and left/down negative. Resolve each vector with that same convention.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After solving components, use magnitude and atan2 to recover speed and direction.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Components: pₓ = mv cosθ, pᵧ = mv sinθ</a:t>
            </a:r>
          </a:p>
          <a:p>
            <a:pPr marL="0" indent="0">
              <a:buNone/>
            </a:pPr>
            <a:r>
              <a:rPr lang="en-GB" sz="1200" dirty="0"/>
              <a:t>[In plain English] In two dimensions, split each momentum into a horizontal part and a vertical part before adding anything.</a:t>
            </a:r>
          </a:p>
          <a:p>
            <a:pPr marL="0" indent="0">
              <a:buNone/>
            </a:pPr>
            <a:r>
              <a:rPr lang="en-GB" sz="1200" dirty="0"/>
              <a:t>[Note] Choose axes before resolving vectors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Horizontal balance: Σpₓ,before = Σpₓ,after</a:t>
            </a:r>
          </a:p>
          <a:p>
            <a:pPr marL="0" indent="0">
              <a:buNone/>
            </a:pPr>
            <a:r>
              <a:rPr lang="en-GB" sz="1200" dirty="0"/>
              <a:t>[In plain English] The horizontal parts of momentum balance on their own, separately from the vertical parts.</a:t>
            </a:r>
          </a:p>
          <a:p>
            <a:pPr marL="0" indent="0">
              <a:buNone/>
            </a:pPr>
            <a:r>
              <a:rPr lang="en-GB" sz="1200" dirty="0"/>
              <a:t>[Note] For negligible external x-impulse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Vertical balance: Σpᵧ,before = Σpᵧ,after</a:t>
            </a:r>
          </a:p>
          <a:p>
            <a:pPr marL="0" indent="0">
              <a:buNone/>
            </a:pPr>
            <a:r>
              <a:rPr lang="en-GB" sz="1200" dirty="0"/>
              <a:t>[In plain English] The vertical parts of momentum balance on their own, separately from the horizontal parts.</a:t>
            </a:r>
          </a:p>
          <a:p>
            <a:pPr marL="0" indent="0">
              <a:buNone/>
            </a:pPr>
            <a:r>
              <a:rPr lang="en-GB" sz="1200" dirty="0"/>
              <a:t>[Note] For negligible external y-impulse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9/presentation/?lesson=two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hyperlink" Target="https://giophysics.com/chapter-9/presentation/?lesson=twoD"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9/presentation/?lesson=two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9/momentum-calculus/" TargetMode="External"/><Relationship Id="rId4" Type="http://schemas.openxmlformats.org/officeDocument/2006/relationships/hyperlink" Target="https://giophysics.com/chapter-9/non-linear-momentum/" TargetMode="External"/><Relationship Id="rId5" Type="http://schemas.openxmlformats.org/officeDocument/2006/relationships/hyperlink" Target="https://giophysics.com/chapter-9/presentation/?lesson=twoD"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5-non-linear-momentum-two-dimension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Non-collinear vector momentum</a:t>
            </a:r>
          </a:p>
        </p:txBody>
      </p:sp>
      <p:sp>
        <p:nvSpPr>
          <p:cNvPr id="5" name="text"/>
          <p:cNvSpPr txBox="1"/>
          <p:nvPr/>
        </p:nvSpPr>
        <p:spPr>
          <a:xfrm>
            <a:off x="558800" y="1555750"/>
            <a:ext cx="11074400" cy="105664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Non-Linear Momentum — Two-Dimensional &amp; Non-Collinear Collisions</a:t>
            </a:r>
          </a:p>
        </p:txBody>
      </p:sp>
      <p:sp>
        <p:nvSpPr>
          <p:cNvPr id="6" name="text"/>
          <p:cNvSpPr txBox="1"/>
          <p:nvPr/>
        </p:nvSpPr>
        <p:spPr>
          <a:xfrm>
            <a:off x="558800" y="273939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When paths are not on one line, one conservation equation becomes two independent component equations.</a:t>
            </a:r>
          </a:p>
        </p:txBody>
      </p:sp>
      <p:sp>
        <p:nvSpPr>
          <p:cNvPr id="7" name="panel"/>
          <p:cNvSpPr/>
          <p:nvPr/>
        </p:nvSpPr>
        <p:spPr>
          <a:xfrm>
            <a:off x="558800" y="3098165"/>
            <a:ext cx="11074400" cy="12700"/>
          </a:xfrm>
          <a:prstGeom prst="rect">
            <a:avLst/>
          </a:prstGeom>
          <a:solidFill>
            <a:srgbClr val="C6C8BB"/>
          </a:solidFill>
          <a:ln>
            <a:noFill/>
          </a:ln>
        </p:spPr>
      </p:sp>
      <p:sp>
        <p:nvSpPr>
          <p:cNvPr id="8" name="fact-label"/>
          <p:cNvSpPr txBox="1"/>
          <p:nvPr/>
        </p:nvSpPr>
        <p:spPr>
          <a:xfrm>
            <a:off x="558800" y="327596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27596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Momentum</a:t>
            </a:r>
          </a:p>
        </p:txBody>
      </p:sp>
      <p:sp>
        <p:nvSpPr>
          <p:cNvPr id="10" name="fact-label"/>
          <p:cNvSpPr txBox="1"/>
          <p:nvPr/>
        </p:nvSpPr>
        <p:spPr>
          <a:xfrm>
            <a:off x="558800" y="355473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55473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8334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8334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https://giophysics.com/chapter-9/non-linear-momentum/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momenta at right angles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Two pucks closing on one point on frictionless ice, one carrying 6.0 kilogram metres per second east and one 8.0 north, drawn to a single scale with a right-angle mark where their directions meet." descr="Two pucks closing on one point on frictionless ice, one carrying 6.0 kilogram metres per second east and one 8.0 north, drawn to a single scale with a right-angle mark where their directions meet."/>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pucks closing on one point on frictionless ice, one carrying 6.0 kilogram metres per second east and one 8.0 north, drawn to a single scale with a right-angle mark where their directions meet.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Adding momentum magnitudes ignores direction. Two large perpendicular momenta do not cancel, while equal opposite vectors do.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momentum vector has components pₓ = 6.0 kg·m/s and pᵧ = 8.0 kg·m/s. Find its magnitude.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momentum vector has components pₓ = 6.0 kg·m/s and pᵧ = 8.0 kg·m/s. Find its magnitude.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√(6² + 8²) = √100.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10 kg·m/s.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10 kg·m/s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puck at 5.0 m/s along +x hits a stationary 1.0 kg puck. Afterwards the first puck moves at 3.0 m/s, 30° above +x. Find the second puck's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puck at 5.0 m/s along +x hits a stationary 1.0 kg puck. Afterwards the first puck moves at 3.0 m/s, 30° above +x. Find the second puck's velocity.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Initial momentum is (10, 0) kg·m/s.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puck after: p₁ = 2.0(3.0)(cos30°, sin30°) = (5.20, 3.00) kg·m/s.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Second puck: p₂ = (10, 0) − (5.20, 3.00) = (4.80, −3.00) kg·m/s.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v₂ = (4.80, −3.00) m/s = 5.66 m/s at 32.0° below +x</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puck carries 6.0 kg·m/s due east, the other 8.0 kg·m/s due north. They meet and stick together. What momentum does the joined pair carry?</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14 kg·m/s</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10 kg·m/s, at 53° north of east</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2.0 kg·m/s</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wo pucks closing on one point on frictionless ice, one carrying 6.0 kilogram metres per second east and one 8.0 north, drawn to a single scale with a right-angle mark where their directions meet." descr="Two pucks closing on one point on frictionless ice, one carrying 6.0 kilogram metres per second east and one 8.0 north, drawn to a single scale with a right-angle mark where their directions meet."/>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pucks closing on one point on frictionless ice, one carrying 6.0 kilogram metres per second east and one 8.0 north, drawn to a single scale with a right-angle mark where their directions meet.</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10 kg·m/s, at 53° north of east</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Momentum adds as a vector, and these two are at right angles, so they combine along the hypotenuse: √(6.0² + 8.0²) = 10 kg·m/s, at an angle of arctan(8/6) = 53° north of east. The east component still has to be 6.0 afterwards and the north component still has to be 8.0 — that is what conserving each axis separately means. 14 comes from adding the magnitudes as though the two pointed the same way, and 2.0 from subtracting them as though they pointed opposite ways. Neither is true of a right angle.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cue ball hits a stationary ball off-centre. The two roll away at almost exactly 90° to each other. Coincidence?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happens on every shot, at every angle, with any pair of balls on the table. Snooker players rely on it without ever having been told why.</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24536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 a coincidence — a proof. For two equal masses colliding elastically with one at rest, momentum requires u = v₁ + v₂ and energy requires u² = v₁² + v₂². Put the first into the second and the cross term 2v₁·v₂ must vanish, which for two non-zero velocities means they are perpendicular. The right angle is the collision being elastic, made visible. Where it is not quite 90°, the collision was not quite elastic.</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snooker table seen from above with the white ball travelling right along a marked line and the red at rest a little below it, the line joining their centres dashed and no path drawn after the hit." descr="A snooker table seen from above with the white ball travelling right along a marked line and the red at rest a little below it, the line joining their centres dashed and no path drawn after the hit."/>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snooker table seen from above with the white ball travelling right along a marked line and the red at rest a little below it, the line joining their centres dashed and no path drawn after the hit.</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system begins with zero y-momentum. After a two-dimensional collision, one object has positive y-momentum. What must the rest of the system have?</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y-momentum</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Equal positive y-momentum</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Equal total negative y-momentum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Equal total negative y-momentum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after-collision y-components must add to the original total of zero.</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It began at zero, so this is the right instinct applied to the wrong moment — it is the total that must return to zero, not each part of it. One object now has positive y-momentum, so something has to be carrying the negative.</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would double the y-momentum rather than restore it, taking the system from zero to twice one object's share. Conservation is a statement about a sum, and the sum has to land back where it started.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The y-components after the collision must add to the y-total before it, which was zero, so everything else in the system carries exactly the same magnitude of negative y-momentum.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0.40 kg ball moving at 10 m/s along +x deflects to 8.0 m/s at 30° above +x. Find the magnitude of its momentum change.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0.40 kg ball moving at 10 m/s along +x deflects to 8.0 m/s at 30° above +x. Find the magnitude of its momentum change.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Before: (4.0, 0). After: (0.40 × 8 cos30°, 0.40 × 8 sin30°) ≈ (2.77, 1.60) kg·m/s.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(−1.23, 1.60); |Δp| = √(1.51 + 2.56).</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2.0 kg·m/s.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2.0 kg·m/s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puck at 6.0 m/s along +x strikes an identical stationary puck. Afterwards one moves at 4.0 m/s at 30° above +x. Find the other puck's velocity and test whether the collision was elastic.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puck at 6.0 m/s along +x strikes an identical stationary puck. Afterwards one moves at 4.0 m/s at 30° above +x. Find the other puck's velocity and test whether the collision was elastic.</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12 = 2.0 × 4 cos30° + 2v₂ₓ → v₂ₓ = (12 − 6.93)/2 ≈ 2.54 m/s. y: 0 = 2.0 × 4 sin30° + 2v₂ᵧ → v₂ᵧ = −2.0 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v₂ = √(2.54² + 2.0²) ≈ 3.23 m/s at ≈ 38° below +x.</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 before = 36 J; after = ½·2(16) + ½·2(10.4) ≈ 16 + 10.4 = 26.4 J &lt; 36 J — inelastic.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3.2 m/s at 38° below the axis; ~9.6 J lost, so not elastic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NON-LINEAR MOMENTUM — TWO-DIMENSIONAL &amp; NON-COLLINEAR COLLISIONS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Non-Linear Momentum — Two-Dimensional &amp; Non-Collinear Collisions.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5.6 Momentum Calculus Integration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https://giophysics.com/chapter-9/momentum-calculus/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https://giophysics.com/chapter-9/non-linear-momentum/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https://giophysics.com/chapter-9/presentation/?lesson=twoD</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https://giophysics.com/downloads/9-5-non-linear-momentum-two-dimensions.pdf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Non-collinear vector momentum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standard physics language this is two-dimensional or non-collinear momentum. The classical rule p = mv remains linear at fixed mass; the challenge is balancing x and y components separately.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equation per axis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Conservation is a vector statement, so every perpendicular component must balance independently.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Signs come from geometry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Right/up can be positive and left/down negative. Resolve each vector with that same convention.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Recombine last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After solving components, use magnitude and atan2 to recover speed and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Components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pₓ = mv cosθ, pᵧ = mv sinθ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Choose axes before resolving vectors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two dimensions, split each momentum into a horizontal part and a vertical part before adding anything.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Horizontal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Σpₓ,before = Σpₓ,after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negligible external x-impulse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horizontal parts of momentum balance on their own, separately from the vertical parts.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Vertical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Σpᵧ,before = Σpᵧ,after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negligible external y-impulse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vertical parts of momentum balance on their own, separately from the horizontal parts.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NON-LINEAR MOMENTUM — TWO-DIMENSIONAL &amp; NON-COLLINEAR COLLISIONS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Non-Linear Momentum — Two-Dimensional &amp; Non-Collinear Collisions.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Non-Linear Momentum — Two-Dimensional &amp; Non-Collinear Collisions</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